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4" r:id="rId3"/>
    <p:sldId id="267" r:id="rId4"/>
    <p:sldId id="262" r:id="rId5"/>
    <p:sldId id="260" r:id="rId6"/>
    <p:sldId id="259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Инклюзивное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франц.inclusif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включающий в себя, от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лат.include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заключаю, включаю) или включенное образование - термин, используемый для описания процесса обучения детей с особыми потребностями в общеобразовательных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основу инклюзивного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 положена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идеология, которая исключает любую дискриминацию детей, которая обеспечивает равное отношение ко всем людям, но создает особые условия для детей, имеющих особые образовательные потребности. Инклюзивное образование - процесс развития общего образования, который подразумевает доступность образования для всех, в плане приспособления к различным нуждам всех детей, что обеспечивает доступ к образованию для детей с особыми потребностями.</a:t>
            </a:r>
          </a:p>
        </p:txBody>
      </p:sp>
    </p:spTree>
    <p:extLst>
      <p:ext uri="{BB962C8B-B14F-4D97-AF65-F5344CB8AC3E}">
        <p14:creationId xmlns:p14="http://schemas.microsoft.com/office/powerpoint/2010/main" val="126335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К детям с ограниченными возможностями здоровья относят:</a:t>
            </a:r>
          </a:p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1)    детей – инвалидов;</a:t>
            </a:r>
          </a:p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2)    детей с диагнозом умственной отсталости;</a:t>
            </a:r>
          </a:p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3)    детей с нарушением слуха, зрения, недоразвитостью речи;</a:t>
            </a:r>
          </a:p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4)    детей с аутизмом;</a:t>
            </a:r>
          </a:p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5)    детей с комбинированными нарушениями в развитии.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5609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Дети и молодые люди, которые нуждаются в ИНКЛЮЗИВНОМ образовании, могут иметь или не иметь ИНВАЛИДНОСТЬ. Но в любом случае, они имеют ОСОБЫЕ ОБРАЗОВАТЕЛЬНЫЕ ПОТРЕБНОСТИ, которые требуют изменения и некоторой перестройки педагогического подхода к ним, а также, возможно, вспомогательное оборудование. В Законе об образовании такие дети названы детьми с ОГРАНИЧЕННЫМИ ВОЗМОЖНОСТЯМИ ЗДОРОВЬЯ (ОВЗ), в специальной литературе – дети с ограниченными возможностями, со специальными потребностями. Главное, что они не обязательно должны иметь установленную инвалидность, чтобы на них распространялось понятие ИНКЛЮЗИВНОЕ образование. Не следует называть таких детей – дефективными, больными, а также употреблять диагнозы. На Западе широко распространен термин LEARNING DISABILITY, что обозначает ТРУДНОСТИ В ОБУЧЕНИИ. Это значит, что сам ребенок с такими трудностями не справится, и ему требуется особая помощь школы и 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4994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000" dirty="0">
                <a:latin typeface="Times New Roman"/>
                <a:ea typeface="Times New Roman"/>
                <a:cs typeface="Times New Roman"/>
              </a:rPr>
              <a:t>В соответствии с </a:t>
            </a:r>
            <a:r>
              <a:rPr lang="ru-RU" sz="3000" spc="-15" dirty="0">
                <a:latin typeface="Times New Roman"/>
                <a:ea typeface="Times New Roman"/>
                <a:cs typeface="Times New Roman"/>
              </a:rPr>
              <a:t>п.19 </a:t>
            </a:r>
            <a:r>
              <a:rPr lang="ru-RU" sz="3000" spc="-20" dirty="0">
                <a:latin typeface="Times New Roman"/>
                <a:ea typeface="Times New Roman"/>
                <a:cs typeface="Times New Roman"/>
              </a:rPr>
              <a:t>Типовых правил </a:t>
            </a:r>
            <a:r>
              <a:rPr lang="ru-RU" sz="3000" dirty="0">
                <a:latin typeface="Times New Roman"/>
                <a:ea typeface="Times New Roman"/>
                <a:cs typeface="Times New Roman"/>
              </a:rPr>
              <a:t>деятельности общеобразовательных организаций (начального, </a:t>
            </a:r>
            <a:r>
              <a:rPr lang="ru-RU" sz="3000" spc="-20" dirty="0">
                <a:latin typeface="Times New Roman"/>
                <a:ea typeface="Times New Roman"/>
                <a:cs typeface="Times New Roman"/>
              </a:rPr>
              <a:t>основного среднего </a:t>
            </a:r>
            <a:r>
              <a:rPr lang="ru-RU" sz="3000" dirty="0"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3000" spc="-20" dirty="0">
                <a:latin typeface="Times New Roman"/>
                <a:ea typeface="Times New Roman"/>
                <a:cs typeface="Times New Roman"/>
              </a:rPr>
              <a:t>общего </a:t>
            </a:r>
            <a:r>
              <a:rPr lang="ru-RU" sz="3000" dirty="0">
                <a:latin typeface="Times New Roman"/>
                <a:ea typeface="Times New Roman"/>
                <a:cs typeface="Times New Roman"/>
              </a:rPr>
              <a:t>среднего образования), утвержденных постановлением Правительства Республики Казахстан от 17 </a:t>
            </a:r>
            <a:r>
              <a:rPr lang="ru-RU" sz="3000" spc="-15" dirty="0">
                <a:latin typeface="Times New Roman"/>
                <a:ea typeface="Times New Roman"/>
                <a:cs typeface="Times New Roman"/>
              </a:rPr>
              <a:t>мая 2013 </a:t>
            </a:r>
            <a:r>
              <a:rPr lang="ru-RU" sz="3000" spc="-20" dirty="0">
                <a:latin typeface="Times New Roman"/>
                <a:ea typeface="Times New Roman"/>
                <a:cs typeface="Times New Roman"/>
              </a:rPr>
              <a:t>года </a:t>
            </a:r>
            <a:r>
              <a:rPr lang="ru-RU" sz="3000" dirty="0">
                <a:latin typeface="Times New Roman"/>
                <a:ea typeface="Times New Roman"/>
                <a:cs typeface="Times New Roman"/>
              </a:rPr>
              <a:t>№ </a:t>
            </a:r>
            <a:r>
              <a:rPr lang="ru-RU" sz="3000" spc="-20" dirty="0">
                <a:latin typeface="Times New Roman"/>
                <a:ea typeface="Times New Roman"/>
                <a:cs typeface="Times New Roman"/>
              </a:rPr>
              <a:t>499, </a:t>
            </a:r>
            <a:r>
              <a:rPr lang="kk-KZ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учетом интересов родителей или иных законных представителей обучающихся и по согласованию с местными органами управления образования в организациях образования могут открываться инклюзивные классы </a:t>
            </a:r>
            <a:r>
              <a:rPr lang="ru-RU" sz="3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или) специальные классы по видам нарушений. </a:t>
            </a:r>
            <a:endParaRPr lang="ru-RU" sz="30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21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Дети с особыми образовательными потребностями, обучающиеся в инклюзивных классах по заключению и рекомендациям психолого-медико-педагогической консультации, могут обучаться по общеобразовательной учебной или индивидуальной программе.</a:t>
            </a:r>
            <a:endParaRPr lang="ru-RU" sz="2400" dirty="0">
              <a:ea typeface="Times New Roman"/>
              <a:cs typeface="Times New Roman"/>
            </a:endParaRPr>
          </a:p>
          <a:p>
            <a:pPr indent="359410" algn="just">
              <a:spcAft>
                <a:spcPts val="0"/>
              </a:spcAft>
            </a:pPr>
            <a:r>
              <a:rPr lang="x-none">
                <a:latin typeface="Times New Roman"/>
                <a:ea typeface="Times New Roman"/>
              </a:rPr>
              <a:t>Согласно </a:t>
            </a:r>
            <a:r>
              <a:rPr lang="x-none" spc="-20">
                <a:latin typeface="Times New Roman"/>
                <a:ea typeface="Times New Roman"/>
              </a:rPr>
              <a:t>п.5 </a:t>
            </a:r>
            <a:r>
              <a:rPr lang="x-none">
                <a:latin typeface="Times New Roman"/>
                <a:ea typeface="Times New Roman"/>
              </a:rPr>
              <a:t>статьи 8 </a:t>
            </a:r>
            <a:r>
              <a:rPr lang="x-none" spc="-20">
                <a:latin typeface="Times New Roman"/>
                <a:ea typeface="Times New Roman"/>
              </a:rPr>
              <a:t>Закона </a:t>
            </a:r>
            <a:r>
              <a:rPr lang="x-none">
                <a:latin typeface="Times New Roman"/>
                <a:ea typeface="Times New Roman"/>
              </a:rPr>
              <a:t>Республики Казахстан </a:t>
            </a:r>
            <a:r>
              <a:rPr lang="x-none" spc="-20">
                <a:latin typeface="Times New Roman"/>
                <a:ea typeface="Times New Roman"/>
              </a:rPr>
              <a:t>«Об </a:t>
            </a:r>
            <a:r>
              <a:rPr lang="x-none">
                <a:latin typeface="Times New Roman"/>
                <a:ea typeface="Times New Roman"/>
              </a:rPr>
              <a:t>образовании» </a:t>
            </a:r>
            <a:r>
              <a:rPr lang="x-none" spc="-30">
                <a:latin typeface="Times New Roman"/>
                <a:ea typeface="Times New Roman"/>
              </a:rPr>
              <a:t>для </a:t>
            </a:r>
            <a:r>
              <a:rPr lang="x-none" spc="-20">
                <a:latin typeface="Times New Roman"/>
                <a:ea typeface="Times New Roman"/>
              </a:rPr>
              <a:t>граждан, которые по </a:t>
            </a:r>
            <a:r>
              <a:rPr lang="x-none">
                <a:latin typeface="Times New Roman"/>
                <a:ea typeface="Times New Roman"/>
              </a:rPr>
              <a:t>состоянию здоровья в течение длительного времени не могут посещать организации среднего образования, организуется индивидуальное бесплатное обучение на </a:t>
            </a:r>
            <a:r>
              <a:rPr lang="x-none" spc="-15">
                <a:latin typeface="Times New Roman"/>
                <a:ea typeface="Times New Roman"/>
              </a:rPr>
              <a:t>дому или </a:t>
            </a:r>
            <a:r>
              <a:rPr lang="x-none">
                <a:latin typeface="Times New Roman"/>
                <a:ea typeface="Times New Roman"/>
              </a:rPr>
              <a:t>в организациях, оказывающих стационарную </a:t>
            </a:r>
            <a:r>
              <a:rPr lang="x-none" spc="-20">
                <a:latin typeface="Times New Roman"/>
                <a:ea typeface="Times New Roman"/>
              </a:rPr>
              <a:t>помощь, </a:t>
            </a:r>
            <a:r>
              <a:rPr lang="x-none">
                <a:latin typeface="Times New Roman"/>
                <a:ea typeface="Times New Roman"/>
              </a:rPr>
              <a:t>а также восстановительное </a:t>
            </a:r>
            <a:r>
              <a:rPr lang="x-none" spc="-20">
                <a:latin typeface="Times New Roman"/>
                <a:ea typeface="Times New Roman"/>
              </a:rPr>
              <a:t>лечение </a:t>
            </a:r>
            <a:r>
              <a:rPr lang="x-none">
                <a:latin typeface="Times New Roman"/>
                <a:ea typeface="Times New Roman"/>
              </a:rPr>
              <a:t>и медицинскую реабилитацию.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ea typeface="+mn-ea"/>
                <a:cs typeface="+mn-cs"/>
              </a:rPr>
              <a:t>Восемь принципов инклюзивного </a:t>
            </a:r>
            <a:r>
              <a:rPr lang="ru-RU" sz="2800" b="1" dirty="0" smtClean="0">
                <a:solidFill>
                  <a:srgbClr val="FF0000"/>
                </a:solidFill>
                <a:ea typeface="+mn-ea"/>
                <a:cs typeface="+mn-cs"/>
              </a:rPr>
              <a:t>образования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136904" cy="5616624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человека не зависит от его способностей и достижений;</a:t>
            </a:r>
          </a:p>
          <a:p>
            <a:pPr algn="l"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человек способен чувствовать и думать;</a:t>
            </a:r>
          </a:p>
          <a:p>
            <a:pPr algn="l"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человек имеет право на общение и на то, чтобы быть услышанным;</a:t>
            </a:r>
          </a:p>
          <a:p>
            <a:pPr algn="l"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люди нуждаются друг в друге;</a:t>
            </a:r>
          </a:p>
          <a:p>
            <a:pPr algn="l"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Подлинное образование может осуществляться только в контексте реальных взаимоотношений;</a:t>
            </a:r>
          </a:p>
          <a:p>
            <a:pPr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люди нуждаются в поддержке и дружбе ровесников;</a:t>
            </a:r>
          </a:p>
          <a:p>
            <a:pPr algn="l"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всех обучающихся достижение прогресса скорее может быть в том, что они могут делать, чем в том, что не могут;</a:t>
            </a:r>
          </a:p>
          <a:p>
            <a:pPr algn="l">
              <a:buFont typeface="Arial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Разнообразие усиливает все стороны жизни человек</a:t>
            </a:r>
            <a:r>
              <a:rPr lang="ru-RU" sz="2400" dirty="0">
                <a:solidFill>
                  <a:schemeClr val="tx1"/>
                </a:solidFill>
              </a:rPr>
              <a:t>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36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Государственном стандарте образования предусмотрена программа коррекционной работы, которая должна быть направлена на обеспечение недостатков в физическом и психическом развитии и оказание детям помощи в освоении основной образовательной программы.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развития потенциала обучающихся с ограниченными возможностями совместно с родителями разрабатываются индивидуальные учебные планы. Реализация планов осуществляется с поддержкой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тьюторов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  психологов, педиатров.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каждого ученика нужно ежедневно создавать ситуацию успеха, отмечать каждое достижение, опираясь на его индивидуальный уровень развития. Полученные знания помогают ребенку чувствовать себя уверенным и сильным. А значит быть счастливым.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Задача: добиваться, чтобы каждый ребенок получал знания.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99755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</TotalTime>
  <Words>542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Восемь принципов инклюзивного образования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Восемь принципов инклюзивного образования</dc:title>
  <cp:lastModifiedBy>PC123</cp:lastModifiedBy>
  <cp:revision>12</cp:revision>
  <dcterms:modified xsi:type="dcterms:W3CDTF">2017-10-18T14:56:14Z</dcterms:modified>
</cp:coreProperties>
</file>