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256" r:id="rId4"/>
    <p:sldId id="307" r:id="rId5"/>
    <p:sldId id="311" r:id="rId6"/>
    <p:sldId id="312" r:id="rId7"/>
    <p:sldId id="321" r:id="rId8"/>
    <p:sldId id="297" r:id="rId9"/>
    <p:sldId id="313" r:id="rId10"/>
    <p:sldId id="288" r:id="rId11"/>
    <p:sldId id="326" r:id="rId12"/>
    <p:sldId id="275" r:id="rId13"/>
    <p:sldId id="314" r:id="rId14"/>
    <p:sldId id="265" r:id="rId15"/>
    <p:sldId id="269" r:id="rId16"/>
    <p:sldId id="316" r:id="rId17"/>
    <p:sldId id="322" r:id="rId18"/>
    <p:sldId id="325" r:id="rId19"/>
    <p:sldId id="315" r:id="rId20"/>
    <p:sldId id="320" r:id="rId21"/>
    <p:sldId id="327" r:id="rId22"/>
    <p:sldId id="32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054" autoAdjust="0"/>
  </p:normalViewPr>
  <p:slideViewPr>
    <p:cSldViewPr>
      <p:cViewPr varScale="1">
        <p:scale>
          <a:sx n="72" d="100"/>
          <a:sy n="72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64;&#1072;&#1073;&#1083;&#1086;&#1085;%20&#1087;&#1086;%20&#1087;&#1083;&#1072;&#1085;&#1080;&#1088;&#1086;&#1074;&#1072;&#1085;&#1080;&#1102;%20&#1091;&#1088;&#1086;&#1082;&#1072;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1050;&#1080;&#1090;&#1072;&#1081;&#1089;&#1082;&#1080;&#1081;%20&#1073;&#1072;&#1083;&#1077;&#1090;%20&#1080;&#1085;&#1074;&#1072;&#1083;&#1080;&#1076;&#1086;&#1074;.mp4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1;%20&#1092;&#1080;&#1083;&#1100;&#1084;_0003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1040;&#1089;&#1072;&#1076;&#1086;&#1074;.mp4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55;&#1088;&#1080;&#1090;&#1095;&#1072;%20&#1086;%20&#1089;&#1083;&#1077;&#1087;&#1086;&#1084;%20&#1080;%20&#1074;&#1077;&#1089;&#1085;&#1077;.mp4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.zakon.kz/Document/?link_id=100066409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ЕСЛИ МАЛЕНЬКИЙ ЧЕЛОВЕК ОСТАНЕТСЯ ОДИН НА ОДИН СО СВОИМИ СЛОЖНОСТЯМИ В ОСВОЕНИ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8" name="Picture 4" descr="ЕСЛИ МАЛЕНЬКИЙ ЧЕЛОВЕК ОСТАНЕТСЯ ОДИН НА ОДИН СО СВОИМИ СЛОЖНОСТЯМИ В ОСВОЕНИ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WW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2902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Конечная цели обучения и воспитания ребенка с отклоняющимся развитием – преодоление его социальной недостаточности, максимально возможное введение его в социум, формирование у него способности жить самостоятельно.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H="1">
            <a:off x="10188624" y="4509120"/>
            <a:ext cx="1080120" cy="161704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89" name="Picture 1" descr="C:\Users\WW\Desktop\правила рус яз\deti.jpg"/>
          <p:cNvPicPr>
            <a:picLocks noChangeAspect="1" noChangeArrowheads="1"/>
          </p:cNvPicPr>
          <p:nvPr/>
        </p:nvPicPr>
        <p:blipFill>
          <a:blip r:embed="rId3" cstate="print"/>
          <a:srcRect l="35731"/>
          <a:stretch>
            <a:fillRect/>
          </a:stretch>
        </p:blipFill>
        <p:spPr bwMode="auto">
          <a:xfrm>
            <a:off x="2915816" y="2564904"/>
            <a:ext cx="3384376" cy="288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Возможности обновленного содержания среднего образования по поддержке ребёнка с особыми образовательными потребностями.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200" b="1" dirty="0" smtClean="0">
                <a:hlinkClick r:id="rId2" action="ppaction://hlinkfile"/>
              </a:rPr>
              <a:t>Заложены в планировании.</a:t>
            </a:r>
            <a:endParaRPr lang="ru-RU" sz="6200" b="1" dirty="0" smtClean="0"/>
          </a:p>
          <a:p>
            <a:pPr marL="0" indent="0">
              <a:buNone/>
            </a:pPr>
            <a:r>
              <a:rPr lang="ru-RU" sz="6200" b="1" i="1" dirty="0"/>
              <a:t>Что</a:t>
            </a:r>
            <a:r>
              <a:rPr lang="ru-RU" sz="6200" b="1" dirty="0"/>
              <a:t> </a:t>
            </a:r>
            <a:r>
              <a:rPr lang="ru-RU" sz="6200" b="1" i="1" dirty="0"/>
              <a:t>необходимо сделать учащимся, чтобы достигнуть цели обучения?</a:t>
            </a:r>
            <a:endParaRPr lang="ru-RU" sz="6200" dirty="0"/>
          </a:p>
          <a:p>
            <a:pPr marL="0" indent="0">
              <a:buNone/>
            </a:pPr>
            <a:r>
              <a:rPr lang="ru-RU" sz="6200" b="1" dirty="0"/>
              <a:t>Все учащиеся смогут:</a:t>
            </a:r>
            <a:endParaRPr lang="ru-RU" sz="6200" dirty="0"/>
          </a:p>
          <a:p>
            <a:pPr marL="0" indent="0">
              <a:buNone/>
            </a:pPr>
            <a:r>
              <a:rPr lang="ru-RU" sz="6200" b="1" dirty="0"/>
              <a:t> </a:t>
            </a:r>
            <a:endParaRPr lang="ru-RU" sz="6200" dirty="0"/>
          </a:p>
          <a:p>
            <a:pPr marL="0" indent="0">
              <a:buNone/>
            </a:pPr>
            <a:r>
              <a:rPr lang="ru-RU" sz="4500" b="1" dirty="0"/>
              <a:t> </a:t>
            </a:r>
            <a:endParaRPr lang="ru-RU" sz="4500" dirty="0"/>
          </a:p>
          <a:p>
            <a:pPr marL="0" indent="0">
              <a:buNone/>
            </a:pPr>
            <a:r>
              <a:rPr lang="ru-RU" sz="4500" b="1" dirty="0"/>
              <a:t> </a:t>
            </a:r>
            <a:endParaRPr lang="ru-RU" sz="4500" dirty="0"/>
          </a:p>
          <a:p>
            <a:pPr marL="0" indent="0">
              <a:buNone/>
            </a:pPr>
            <a:r>
              <a:rPr lang="ru-RU" sz="4500" b="1" dirty="0" smtClean="0"/>
              <a:t> </a:t>
            </a:r>
            <a:r>
              <a:rPr lang="ru-RU" sz="6200" b="1" dirty="0" smtClean="0"/>
              <a:t>Большинство учащихся сможет:</a:t>
            </a:r>
            <a:endParaRPr lang="ru-RU" sz="6200" dirty="0" smtClean="0"/>
          </a:p>
          <a:p>
            <a:pPr marL="0" indent="0">
              <a:buNone/>
            </a:pPr>
            <a:r>
              <a:rPr lang="ru-RU" sz="4500" b="1" dirty="0"/>
              <a:t> </a:t>
            </a:r>
            <a:endParaRPr lang="ru-RU" sz="4500" dirty="0"/>
          </a:p>
          <a:p>
            <a:pPr marL="0" indent="0">
              <a:buNone/>
            </a:pPr>
            <a:r>
              <a:rPr lang="ru-RU" sz="4500" b="1" dirty="0"/>
              <a:t> </a:t>
            </a:r>
            <a:endParaRPr lang="ru-RU" sz="4500" dirty="0"/>
          </a:p>
          <a:p>
            <a:pPr marL="0" indent="0">
              <a:buNone/>
            </a:pPr>
            <a:r>
              <a:rPr lang="ru-RU" sz="4500" b="1" dirty="0"/>
              <a:t> </a:t>
            </a:r>
            <a:endParaRPr lang="ru-RU" sz="4500" dirty="0"/>
          </a:p>
          <a:p>
            <a:pPr marL="0" indent="0">
              <a:buNone/>
            </a:pPr>
            <a:r>
              <a:rPr lang="ru-RU" sz="4500" b="1" dirty="0"/>
              <a:t> </a:t>
            </a:r>
            <a:endParaRPr lang="ru-RU" sz="4500" dirty="0" smtClean="0"/>
          </a:p>
          <a:p>
            <a:pPr marL="0" indent="0">
              <a:buNone/>
            </a:pPr>
            <a:r>
              <a:rPr lang="ru-RU" sz="6200" b="1" dirty="0" smtClean="0"/>
              <a:t>Некоторые учащиеся смогут: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5000" b="1" dirty="0" smtClean="0">
                <a:solidFill>
                  <a:srgbClr val="FF0000"/>
                </a:solidFill>
              </a:rPr>
              <a:t>Задание:</a:t>
            </a:r>
            <a:r>
              <a:rPr lang="ru-RU" sz="5000" b="1" dirty="0" smtClean="0"/>
              <a:t> </a:t>
            </a:r>
            <a:r>
              <a:rPr lang="ru-RU" sz="5000" dirty="0" smtClean="0"/>
              <a:t>Опираясь на рекомендации ИМП, рассмотреть дифференциацию на примере любой цели.  Разработайте </a:t>
            </a:r>
            <a:r>
              <a:rPr lang="ru-RU" sz="5000" dirty="0" err="1" smtClean="0"/>
              <a:t>коррекционно</a:t>
            </a:r>
            <a:r>
              <a:rPr lang="ru-RU" sz="5000" dirty="0" smtClean="0"/>
              <a:t>–развивающие цели в дополнение к целям своего краткосрочного планирования. Можно привести примеры, исходя из возможностей класса, школы.</a:t>
            </a:r>
          </a:p>
          <a:p>
            <a:pPr marL="0" indent="0">
              <a:buNone/>
            </a:pP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xmlns="" val="16310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Примерные коррекционно-развивающие цели: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 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000" dirty="0" smtClean="0"/>
              <a:t>  </a:t>
            </a:r>
            <a:r>
              <a:rPr lang="ru-RU" sz="9600" dirty="0" smtClean="0"/>
              <a:t>- развитие и коррекция внимания</a:t>
            </a:r>
          </a:p>
          <a:p>
            <a:pPr>
              <a:buNone/>
            </a:pPr>
            <a:r>
              <a:rPr lang="ru-RU" sz="9600" dirty="0" smtClean="0"/>
              <a:t>  - развитие и коррекция </a:t>
            </a:r>
            <a:r>
              <a:rPr lang="ru-RU" sz="9600" dirty="0" err="1" smtClean="0"/>
              <a:t>мнемических</a:t>
            </a:r>
            <a:r>
              <a:rPr lang="ru-RU" sz="9600" dirty="0" smtClean="0"/>
              <a:t> процессов (запоминание, воспроизведение);</a:t>
            </a:r>
          </a:p>
          <a:p>
            <a:pPr>
              <a:buNone/>
            </a:pPr>
            <a:r>
              <a:rPr lang="ru-RU" sz="9600" dirty="0" smtClean="0"/>
              <a:t>    - совершенствование операций мыслительной деятельности (сравнение, классификация);</a:t>
            </a:r>
          </a:p>
          <a:p>
            <a:pPr>
              <a:buNone/>
            </a:pPr>
            <a:r>
              <a:rPr lang="ru-RU" sz="9600" dirty="0" smtClean="0"/>
              <a:t>   - повышение уровня познавательной активности;</a:t>
            </a:r>
          </a:p>
          <a:p>
            <a:pPr>
              <a:buNone/>
            </a:pPr>
            <a:r>
              <a:rPr lang="ru-RU" sz="9600" dirty="0" smtClean="0"/>
              <a:t>   - активизация умственной деятельности;</a:t>
            </a:r>
          </a:p>
          <a:p>
            <a:pPr>
              <a:buFontTx/>
              <a:buChar char="-"/>
            </a:pPr>
            <a:r>
              <a:rPr lang="ru-RU" sz="9600" dirty="0" smtClean="0"/>
              <a:t>умение вести диалог, монолог;</a:t>
            </a:r>
          </a:p>
          <a:p>
            <a:pPr>
              <a:buFontTx/>
              <a:buChar char="-"/>
            </a:pPr>
            <a:r>
              <a:rPr lang="ru-RU" sz="9600" dirty="0" smtClean="0"/>
              <a:t>повышение культуры и техники общения;</a:t>
            </a:r>
            <a:br>
              <a:rPr lang="ru-RU" sz="9600" dirty="0" smtClean="0"/>
            </a:br>
            <a:r>
              <a:rPr lang="ru-RU" sz="9600" dirty="0" smtClean="0"/>
              <a:t> умение проявлять и выражать интерес к окружающему;</a:t>
            </a:r>
            <a:br>
              <a:rPr lang="ru-RU" sz="9600" dirty="0" smtClean="0"/>
            </a:br>
            <a:r>
              <a:rPr lang="ru-RU" sz="9600" dirty="0" smtClean="0"/>
              <a:t> тренировка процессов возбуждения и торможения;</a:t>
            </a:r>
          </a:p>
          <a:p>
            <a:pPr>
              <a:buFontTx/>
              <a:buChar char="-"/>
            </a:pPr>
            <a:r>
              <a:rPr lang="ru-RU" sz="9600" dirty="0" smtClean="0"/>
              <a:t>обучение приёмам пользования отдельными дидактическими пособиями, схемами, таблицами, алгоритмами;</a:t>
            </a:r>
            <a:br>
              <a:rPr lang="ru-RU" sz="9600" dirty="0" smtClean="0"/>
            </a:br>
            <a:r>
              <a:rPr lang="ru-RU" sz="9600" dirty="0" smtClean="0"/>
              <a:t> обучение приёмам запоминания отдельных правил, законов, стихотворений;</a:t>
            </a:r>
            <a:br>
              <a:rPr lang="ru-RU" sz="9600" dirty="0" smtClean="0"/>
            </a:br>
            <a:r>
              <a:rPr lang="ru-RU" sz="9600" dirty="0" smtClean="0"/>
              <a:t> подготовка к усвоению темы;</a:t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WW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865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571480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Оптимально организованные условия жизни в семье создадут ребенку с отклонениями в развитии предпосылки для его успешного развития, обучения и дальнейшей социальной адаптации.</a:t>
            </a:r>
            <a:endParaRPr lang="ru-RU" sz="2400" dirty="0"/>
          </a:p>
        </p:txBody>
      </p:sp>
      <p:pic>
        <p:nvPicPr>
          <p:cNvPr id="6145" name="Picture 1" descr="C:\Users\WW\Desktop\правила рус яз\c23da280f1d4f80c23a00dbebc63c8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5184576" cy="3788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WW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428604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Необходимо знать :</a:t>
            </a:r>
          </a:p>
          <a:p>
            <a:r>
              <a:rPr lang="ru-RU" sz="2400" dirty="0" smtClean="0"/>
              <a:t>особенности заболевания и  развития ребенка,</a:t>
            </a:r>
          </a:p>
          <a:p>
            <a:r>
              <a:rPr lang="ru-RU" sz="2400" dirty="0" smtClean="0"/>
              <a:t>его возможности 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285992"/>
            <a:ext cx="750099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Большое значение имеет правильный распорядок дня:</a:t>
            </a:r>
          </a:p>
          <a:p>
            <a:r>
              <a:rPr lang="ru-RU" sz="2400" dirty="0" smtClean="0"/>
              <a:t>*строгое соблюдение режима питания и сна,   </a:t>
            </a:r>
          </a:p>
          <a:p>
            <a:r>
              <a:rPr lang="ru-RU" sz="2400" dirty="0" smtClean="0"/>
              <a:t>          *чередование занятий с отдыхом и прогулками, </a:t>
            </a:r>
          </a:p>
          <a:p>
            <a:r>
              <a:rPr lang="ru-RU" sz="2400" dirty="0" smtClean="0"/>
              <a:t>                  *умеренный просмотр телепередач. </a:t>
            </a:r>
          </a:p>
          <a:p>
            <a:r>
              <a:rPr lang="ru-RU" sz="2400" dirty="0" smtClean="0"/>
              <a:t>При упорядоченной жизни ребенка расширяется его </a:t>
            </a:r>
            <a:r>
              <a:rPr lang="ru-RU" sz="2400" dirty="0" smtClean="0">
                <a:solidFill>
                  <a:srgbClr val="C00000"/>
                </a:solidFill>
              </a:rPr>
              <a:t>кругозор, обогащается память, формируются наблюдательность и любознательность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1265" name="Picture 1" descr="C:\Users\WW\Desktop\правила рус яз\133670-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643050"/>
            <a:ext cx="30480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WW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86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571480"/>
            <a:ext cx="6429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Лучше обучать детей,  используя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*наглядные методы,</a:t>
            </a:r>
            <a:endParaRPr lang="ru-RU" sz="2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*сотрудничество,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*образец,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*жестовую инструкцию,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*метод совместных действий.  </a:t>
            </a:r>
            <a:endParaRPr lang="ru-RU" sz="2400" dirty="0" smtClean="0">
              <a:cs typeface="Arial" pitchFamily="34" charset="0"/>
            </a:endParaRPr>
          </a:p>
        </p:txBody>
      </p:sp>
      <p:pic>
        <p:nvPicPr>
          <p:cNvPr id="2" name="Picture 3" descr="C:\Users\WW\Desktop\правила рус яз\photo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2936"/>
            <a:ext cx="2656886" cy="21602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4365104"/>
            <a:ext cx="83164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Дети нуждаются в индивидуальном</a:t>
            </a:r>
          </a:p>
          <a:p>
            <a:pPr>
              <a:buNone/>
            </a:pPr>
            <a:r>
              <a:rPr lang="ru-RU" sz="2400" dirty="0" smtClean="0"/>
              <a:t>обучении,  в процессе которого лучше всего использовать игровую форму.</a:t>
            </a:r>
          </a:p>
          <a:p>
            <a:r>
              <a:rPr lang="ru-RU" sz="2400" dirty="0" smtClean="0"/>
              <a:t>В ходе усвоения нового действия родители должны постоянно оказывать ребенку помощь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Трудотерапия</a:t>
            </a:r>
            <a:r>
              <a:rPr lang="ru-RU" sz="2400" b="1" dirty="0" smtClean="0"/>
              <a:t> -</a:t>
            </a:r>
            <a:r>
              <a:rPr lang="ru-RU" sz="2400" dirty="0" smtClean="0"/>
              <a:t> активный метод восстановления и компенсации нарушенных функций при помощи различной работы, направленной на создание полезного продукта.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Виды деятельности    могут быть самыми разными: сборка простых приборов, шитье, простая работа на станках, работы с бумажными и картонными изделиями. Можно  использовать гончарное дело, плетение, вязание, резьба по дереву, столярные и переплетные работы. </a:t>
            </a:r>
            <a:endParaRPr lang="ru-RU" sz="2400" dirty="0"/>
          </a:p>
        </p:txBody>
      </p:sp>
      <p:pic>
        <p:nvPicPr>
          <p:cNvPr id="6" name="Содержимое 5" descr="Пациенты занимаются росписью кувшинов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99954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WW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0620672" y="5301208"/>
            <a:ext cx="288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6" name="Picture 2" descr="C:\Users\WW\Desktop\правила рус яз\d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348880"/>
            <a:ext cx="4392488" cy="39604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620689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Развитие пространственного воображения</a:t>
            </a:r>
            <a:r>
              <a:rPr lang="ru-RU" sz="28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Задание</a:t>
            </a:r>
            <a:r>
              <a:rPr lang="ru-RU" sz="2400" dirty="0" smtClean="0"/>
              <a:t>: Составление фигур из разрезанных деталей. Собрать из предложенных  геометрических фигур лист А4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WW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  <p:pic>
        <p:nvPicPr>
          <p:cNvPr id="8193" name="Picture 1" descr="C:\Users\WW\Desktop\правила рус яз\DSCN2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84784"/>
            <a:ext cx="4392488" cy="3456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548680"/>
            <a:ext cx="67753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Составить рассказ по картинке от 1-го лица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На тему: Я -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Инновационные подходы для детей с ООП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 flipV="1">
            <a:off x="9828584" y="2420889"/>
            <a:ext cx="2448272" cy="2232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10908704" y="5445224"/>
            <a:ext cx="504056" cy="68093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9" y="908720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Кинезиология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наука о развитии умственных способностей.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Музыкотерапия </a:t>
            </a:r>
            <a:r>
              <a:rPr lang="ru-RU" sz="2000" dirty="0" smtClean="0"/>
              <a:t>– психотерапевтический метод, использующий музыку как лечебное средство. Это лекарство, которое слушают. Поглощение детьми музыкальной энергии нормализует ритм дыхания, пульс, давление, снимает мышечное напряжение.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Фитотерапия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лечение с помощью лекарственных растений. Например, запах лимона снижает количество ошибок.  Эвкалипт возбуждает нервную систему и повышает работоспособность.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Хромотерапия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наука, изучающая свойства цвета.</a:t>
            </a:r>
          </a:p>
          <a:p>
            <a:r>
              <a:rPr lang="ru-RU" sz="2000" dirty="0" err="1" smtClean="0"/>
              <a:t>Сказкотерапия</a:t>
            </a:r>
            <a:r>
              <a:rPr lang="ru-RU" sz="2000" dirty="0" smtClean="0"/>
              <a:t> – подбор сказок, несущих терапевтический эффект.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Тестопластика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буквы на песке.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Диетотерапия </a:t>
            </a:r>
            <a:r>
              <a:rPr lang="ru-RU" sz="2000" dirty="0" smtClean="0"/>
              <a:t>– нельзя есть пищу, содержащую </a:t>
            </a:r>
            <a:r>
              <a:rPr lang="ru-RU" sz="2000" dirty="0" err="1" smtClean="0"/>
              <a:t>глютен</a:t>
            </a:r>
            <a:r>
              <a:rPr lang="ru-RU" sz="2000" dirty="0" smtClean="0"/>
              <a:t>, казеин, способствующие выработке гормонов, развивающих аутизм. Можно: фасоль, мясо, рыба, овощи, фрукты.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Релаксация </a:t>
            </a:r>
            <a:r>
              <a:rPr lang="ru-RU" sz="2000" dirty="0" smtClean="0"/>
              <a:t>– расслабление души.</a:t>
            </a:r>
          </a:p>
          <a:p>
            <a:r>
              <a:rPr lang="ru-RU" sz="2000" dirty="0" smtClean="0">
                <a:hlinkClick r:id="rId2" action="ppaction://hlinkfile"/>
              </a:rPr>
              <a:t>Китайский балет инвалидов.</a:t>
            </a:r>
            <a:r>
              <a:rPr lang="en-US" sz="2000" dirty="0" smtClean="0">
                <a:hlinkClick r:id="rId2" action="ppaction://hlinkfile"/>
              </a:rPr>
              <a:t>mp4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160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Упражнение «Невербальный подарок»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(развитие навыков невербальной коммуникации)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К А Р ТИНКИ\картинки день рождения\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688632" cy="510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WW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865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8722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Педагогическая поддержка ребёнка с особыми образовательными потребностями в обучении и воспитании </a:t>
            </a:r>
            <a:r>
              <a:rPr lang="ru-RU" sz="2800" b="1" dirty="0" smtClean="0">
                <a:hlinkClick r:id="rId3" action="ppaction://hlinkfile"/>
              </a:rPr>
              <a:t>Мой фильм_0003.</a:t>
            </a:r>
            <a:r>
              <a:rPr lang="en-US" sz="2800" b="1" dirty="0" smtClean="0">
                <a:hlinkClick r:id="rId3" action="ppaction://hlinkfile"/>
              </a:rPr>
              <a:t>mp4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flipV="1">
            <a:off x="11196736" y="6126162"/>
            <a:ext cx="864096" cy="7318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WW\Desktop\правила рус яз\viez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420889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Каждая жизнь – это картина.</a:t>
            </a:r>
            <a:r>
              <a:rPr lang="ru-RU" sz="2800" dirty="0" smtClean="0">
                <a:latin typeface="Book Antiqua" pitchFamily="18" charset="0"/>
              </a:rPr>
              <a:t>                                 </a:t>
            </a:r>
            <a:r>
              <a:rPr lang="ru-RU" sz="2800" b="1" dirty="0" smtClean="0">
                <a:solidFill>
                  <a:srgbClr val="D60093"/>
                </a:solidFill>
                <a:latin typeface="Book Antiqua" pitchFamily="18" charset="0"/>
              </a:rPr>
              <a:t>Родители дают холст</a:t>
            </a:r>
            <a:r>
              <a:rPr lang="ru-RU" sz="2800" b="1" dirty="0" smtClean="0">
                <a:latin typeface="Book Antiqua" pitchFamily="18" charset="0"/>
              </a:rPr>
              <a:t>, </a:t>
            </a:r>
            <a:r>
              <a:rPr lang="ru-RU" sz="2800" b="1" dirty="0" smtClean="0">
                <a:solidFill>
                  <a:srgbClr val="009900"/>
                </a:solidFill>
                <a:latin typeface="Book Antiqua" pitchFamily="18" charset="0"/>
              </a:rPr>
              <a:t>судьба – рамку</a:t>
            </a: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, общество – краски</a:t>
            </a:r>
            <a:r>
              <a:rPr lang="ru-RU" sz="2800" b="1" dirty="0" smtClean="0">
                <a:solidFill>
                  <a:schemeClr val="accent2"/>
                </a:solidFill>
                <a:latin typeface="Book Antiqua" pitchFamily="18" charset="0"/>
              </a:rPr>
              <a:t>, ну а рисовать приходится нам самим.</a:t>
            </a:r>
            <a:r>
              <a:rPr lang="ru-RU" b="1" dirty="0" smtClean="0">
                <a:solidFill>
                  <a:schemeClr val="accent2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Book Antiqua" pitchFamily="18" charset="0"/>
              </a:rPr>
              <a:t>                                                </a:t>
            </a:r>
            <a:r>
              <a:rPr lang="ru-RU" sz="2400" b="1" dirty="0" smtClean="0">
                <a:solidFill>
                  <a:schemeClr val="accent2"/>
                </a:solidFill>
                <a:latin typeface="Book Antiqua" pitchFamily="18" charset="0"/>
              </a:rPr>
              <a:t>Миллер</a:t>
            </a:r>
            <a:r>
              <a:rPr lang="ru-RU" b="1" dirty="0" smtClean="0">
                <a:solidFill>
                  <a:schemeClr val="accent2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Book Antiqua" pitchFamily="18" charset="0"/>
                <a:hlinkClick r:id="rId2" action="ppaction://hlinkfile"/>
              </a:rPr>
              <a:t>Асадов.</a:t>
            </a:r>
            <a:r>
              <a:rPr lang="en-US" sz="2800" dirty="0" smtClean="0">
                <a:solidFill>
                  <a:schemeClr val="accent2"/>
                </a:solidFill>
                <a:latin typeface="Book Antiqua" pitchFamily="18" charset="0"/>
                <a:hlinkClick r:id="rId2" action="ppaction://hlinkfile"/>
              </a:rPr>
              <a:t>mp4</a:t>
            </a:r>
            <a:endParaRPr 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 flipV="1">
            <a:off x="11124728" y="6126163"/>
            <a:ext cx="1152128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548664" y="5229200"/>
            <a:ext cx="864096" cy="89696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Рефлексия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Три М и Д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hkol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412777"/>
            <a:ext cx="4038600" cy="45365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WW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000108"/>
            <a:ext cx="72152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</a:t>
            </a:r>
            <a:r>
              <a:rPr lang="ru-RU" sz="2800" b="1" dirty="0" smtClean="0">
                <a:solidFill>
                  <a:srgbClr val="FF0000"/>
                </a:solidFill>
              </a:rPr>
              <a:t>«Социальное взаимодействие в обучении. Обеспечение интерактивного и инклюзивного характера урока»</a:t>
            </a: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2400" b="1" dirty="0" smtClean="0"/>
              <a:t>Тренеры: </a:t>
            </a:r>
            <a:r>
              <a:rPr lang="ru-RU" sz="2400" b="1" dirty="0" err="1" smtClean="0"/>
              <a:t>Оспанова</a:t>
            </a:r>
            <a:r>
              <a:rPr lang="ru-RU" sz="2400" b="1" dirty="0" smtClean="0"/>
              <a:t> А. К.</a:t>
            </a:r>
          </a:p>
          <a:p>
            <a:r>
              <a:rPr lang="ru-RU" sz="2400" b="1" dirty="0" smtClean="0"/>
              <a:t>                   Шевченко О. Б.</a:t>
            </a:r>
          </a:p>
        </p:txBody>
      </p:sp>
      <p:pic>
        <p:nvPicPr>
          <p:cNvPr id="1026" name="Picture 2" descr="C:\Users\WW\Desktop\правила рус яз\8376d42a0970cf6518c5e12ee8ff48774edb3e3f75a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35756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 smtClean="0"/>
              <a:t>	</a:t>
            </a:r>
            <a:r>
              <a:rPr lang="ru-RU" sz="1800" b="1" dirty="0" smtClean="0">
                <a:solidFill>
                  <a:srgbClr val="FF0000"/>
                </a:solidFill>
              </a:rPr>
              <a:t>В жизни детей бывают такие ситуации, которые невозможно пережить без поддержки взрослых. Часто у детей с ООП низкая самооценка, неуверенность в себе, тревожность. Страхи, депрессия и агрессия, неврозы или раздражения.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Не всегда с этими проблемами справляются родители. И наша задача – им в этом помочь.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тренинга: Учителя убеждаются в значимости принципа </a:t>
            </a:r>
            <a:r>
              <a:rPr lang="ru-RU" dirty="0" err="1" smtClean="0"/>
              <a:t>инклюзивности</a:t>
            </a:r>
            <a:r>
              <a:rPr lang="ru-RU" dirty="0" smtClean="0"/>
              <a:t> для развития коммуникативных навыков, будут применять методы и приемы в работе с детьми с особыми образовательными потребностями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>
                <a:hlinkClick r:id="rId2" action="ppaction://hlinkfile"/>
              </a:rPr>
              <a:t>Притча о слепом и весне.mp4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C:\Users\WW\Desktop\правила рус яз\imgpreview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429000"/>
            <a:ext cx="338437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116013" y="0"/>
            <a:ext cx="77041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>
                <a:latin typeface="Times New Roman" pitchFamily="18" charset="0"/>
                <a:cs typeface="Times New Roman" pitchFamily="18" charset="0"/>
              </a:rPr>
              <a:t>Инклюзивное образование (фр. inclusif-включающий в себя, лат. include-заключаю, включаю) - процесс развития общего образования, который подразумевает доступность образования для всех, в плане приспособления к различным нуждам всех детей, что обеспечивает доступ к образованию для детей с особыми потребностями.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971600" y="1484784"/>
            <a:ext cx="74888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нклюзивное образование </a:t>
            </a: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- процесс, обеспечивающий равный доступ к образованию для всех обучающихся с учетом особых образовательных потребностей и индивидуальных возможностей</a:t>
            </a:r>
            <a:br>
              <a:rPr lang="ru-RU" sz="3200" b="0" dirty="0"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Республики Казахстан  «Об образовании» (с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изменениями и дополнениями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 состоянию на 09.04.2016  г.)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2634" y="3101485"/>
            <a:ext cx="844877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328247"/>
            <a:ext cx="7886700" cy="15474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/>
              </a:rPr>
              <a:t>Дети с особыми </a:t>
            </a:r>
            <a:br>
              <a:rPr lang="ru-RU" sz="2800" b="1" dirty="0" smtClean="0">
                <a:solidFill>
                  <a:srgbClr val="FF0000"/>
                </a:solidFill>
                <a:latin typeface="Calibri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alibri"/>
              </a:rPr>
              <a:t>образовательными потребностями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88359" y="1828800"/>
            <a:ext cx="7522229" cy="4545106"/>
          </a:xfrm>
        </p:spPr>
        <p:txBody>
          <a:bodyPr>
            <a:normAutofit fontScale="92500" lnSpcReduction="10000"/>
          </a:bodyPr>
          <a:lstStyle/>
          <a:p>
            <a:pPr marL="347472" indent="-347472" eaLnBrk="0" fontAlgn="base" hangingPunct="0">
              <a:spcBef>
                <a:spcPts val="672"/>
              </a:spcBef>
              <a:buSzPts val="2800"/>
              <a:buFont typeface="Arial"/>
              <a:buChar char="●"/>
            </a:pPr>
            <a:r>
              <a:rPr lang="ru-RU" sz="3200" dirty="0" smtClean="0">
                <a:solidFill>
                  <a:srgbClr val="254061"/>
                </a:solidFill>
                <a:latin typeface="Times New Roman"/>
                <a:cs typeface="Times New Roman"/>
              </a:rPr>
              <a:t>Ст. 21-3) – лица (дети), которые испытывают постоянные или временные трудности в получении образования, обусловленные здоровьем, нуждающиеся в специальных, общеобразовательных учебных программах и образовательных программах дополнительного образования. </a:t>
            </a:r>
            <a:endParaRPr lang="ru-RU" sz="3200" dirty="0" smtClean="0"/>
          </a:p>
          <a:p>
            <a:pPr marL="347472" indent="-347472" algn="r" eaLnBrk="0" fontAlgn="base" hangingPunct="0">
              <a:spcBef>
                <a:spcPts val="432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Извлечения из Закона Республики Казахстан от 27 июля 2007 года № 319-III «Об образовании» (с изменениями и дополнениями по состоянию на 03.12.2015 г.)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57201"/>
            <a:ext cx="7886700" cy="1089212"/>
          </a:xfrm>
        </p:spPr>
        <p:txBody>
          <a:bodyPr>
            <a:normAutofit/>
          </a:bodyPr>
          <a:lstStyle/>
          <a:p>
            <a:pPr marL="347472" indent="-347472" eaLnBrk="0" fontAlgn="base" hangingPunct="0">
              <a:spcBef>
                <a:spcPts val="672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Категории детей в инклюзивном образовании</a:t>
            </a:r>
            <a:r>
              <a:rPr lang="ru-RU" sz="2800" dirty="0" smtClean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465729"/>
            <a:ext cx="7886700" cy="4356847"/>
          </a:xfrm>
        </p:spPr>
        <p:txBody>
          <a:bodyPr>
            <a:normAutofit fontScale="85000" lnSpcReduction="20000"/>
          </a:bodyPr>
          <a:lstStyle/>
          <a:p>
            <a:pPr marL="347472" indent="-347472" algn="ctr" eaLnBrk="0" fontAlgn="base" hangingPunct="0">
              <a:spcBef>
                <a:spcPts val="672"/>
              </a:spcBef>
              <a:buSzPts val="2800"/>
            </a:pPr>
            <a:endParaRPr lang="ru-RU" b="1" dirty="0" smtClean="0">
              <a:solidFill>
                <a:srgbClr val="00B050"/>
              </a:solidFill>
              <a:latin typeface="Arial"/>
              <a:cs typeface="Arial"/>
            </a:endParaRPr>
          </a:p>
          <a:p>
            <a:pPr marL="347472" indent="-347472" eaLnBrk="0" fontAlgn="base" hangingPunct="0">
              <a:spcBef>
                <a:spcPts val="672"/>
              </a:spcBef>
              <a:buSzPts val="2800"/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Arial"/>
                <a:cs typeface="Arial"/>
              </a:rPr>
              <a:t> дети,   имеющие   проблемы   здоровья   (дети   с   ограниченными возможностями, дети-инвалиды);</a:t>
            </a:r>
          </a:p>
          <a:p>
            <a:pPr marL="347472" indent="-347472" eaLnBrk="0" fontAlgn="base" hangingPunct="0">
              <a:spcBef>
                <a:spcPts val="672"/>
              </a:spcBef>
              <a:buSzPts val="2800"/>
              <a:buFontTx/>
              <a:buChar char="-"/>
            </a:pPr>
            <a:endParaRPr lang="ru-RU" sz="2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7472" indent="-347472" eaLnBrk="0" fontAlgn="base" hangingPunct="0">
              <a:spcBef>
                <a:spcPts val="672"/>
              </a:spcBef>
              <a:buSzPts val="2800"/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Arial"/>
                <a:cs typeface="Arial"/>
              </a:rPr>
              <a:t>дети, имеющие трудности социальной адаптации в обществе (дети с девиантным поведением, из семей с низким социально-экономическим и социально-психологическим статусом); </a:t>
            </a:r>
          </a:p>
          <a:p>
            <a:pPr marL="347472" indent="-347472" eaLnBrk="0" fontAlgn="base" hangingPunct="0">
              <a:spcBef>
                <a:spcPts val="672"/>
              </a:spcBef>
              <a:buSzPts val="2800"/>
              <a:buFontTx/>
              <a:buChar char="-"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347472" indent="-347472" eaLnBrk="0" fontAlgn="base" hangingPunct="0">
              <a:spcBef>
                <a:spcPts val="672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Arial"/>
                <a:cs typeface="Arial"/>
              </a:rPr>
              <a:t> дети из семей мигрантов, оралманов, беженцев.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 ОСОБЕННОСТЯХ ОРГАНИЗАЦИИ ОБРАЗОВАТЕЛЬНОГО ПРОЦЕССА В ОБЩЕОБРАЗОВАТЕЛЬНЫХ ШКОЛАХ РЕСПУБЛИКИ КАЗАХСТАН В 2017-2018 УЧЕБНОМ ГОДУ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Инструктивно-методическое письмо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2171400"/>
            <a:ext cx="9144000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принципов инклюзивного образования: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Ценность человека не зависит от его способностей и достижений;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Каждый человек способен чувствовать и думать;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Каждый человек имеет право на общение и на то, чтобы быть услышанным;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Все люди нуждаются друг в друге;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Подлинное образование может осуществляться только в контексте реальных взаимоотношений;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Все люди нуждаются в поддержке и дружбе ровесников;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Для всех обучающихся достижение прогресса скорее может быть в том, что они могут делать, чем в том, что не могут;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Разнообразие усиливает все стороны жизни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ИМП  Рекомендации учителям: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404033"/>
            <a:ext cx="88924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Учителю языка и литературы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следует учитывать нарушение устной и письменной речи обучающихся, обращать внимание на уровень развития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звукопроизносительной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лексико-грамматической стороны речи, связной речи. Также учителю следует развивать у детей умение пользоваться устной и письменной речью для решения соответствующих возрасту житейских задач.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Учителю математики и естественнонаучных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предметов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учитывать особенности познавательной деятельности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эмоциально-волевой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сферы детей с особыми образовательными потребностями.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Учителям по предметам, относящимся к образовательной области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«Человек и общество»,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обучении детей с особыми образовательными потребностями следует учитывать позитивный социализирующий и воспитывающий потенциал данных предметов для адаптации детей в обществе и коррекции их поведения.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Учителям музыки и изобразительного искусства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художественного труда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следует учитывать затруднения обучающихся с нарушениями речи, слуха, зрения и опорно-двигательного аппарата в процессе обучения, обеспечивать развитие позитивного психолого-эмоционального настроя, мелкой и общей моторики и активизацию познавательной деятельности. Вместе с тем важно уделить внимание развитию творческих способностей детей с особыми образовательными потребностями, так как у них больше вероятности проявления скрытых талантов и творческого потенциала.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Учителю технологии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следует учитывать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сенсорику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мелкую моторику, особенности познавательной деятельности и способности обучающихся путем предоставления облегченных заданий и применения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индивидуального подхода в обучении.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Учителю физической культуры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учитывать нарушения опорно-двигательного аппарата, обращать внимание на общую и мелкую моторику, в то же время планировать специальные упражнения для укрепления здоровья и физического развития детей с ограниченными возможностями.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1033</Words>
  <Application>Microsoft Office PowerPoint</Application>
  <PresentationFormat>Экран (4:3)</PresentationFormat>
  <Paragraphs>130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    </vt:lpstr>
      <vt:lpstr> В жизни детей бывают такие ситуации, которые невозможно пережить без поддержки взрослых. Часто у детей с ООП низкая самооценка, неуверенность в себе, тревожность. Страхи, депрессия и агрессия, неврозы или раздражения. Не всегда с этими проблемами справляются родители. И наша задача – им в этом помочь.</vt:lpstr>
      <vt:lpstr>Слайд 5</vt:lpstr>
      <vt:lpstr>Дети с особыми  образовательными потребностями </vt:lpstr>
      <vt:lpstr>Категории детей в инклюзивном образовании:</vt:lpstr>
      <vt:lpstr>ОБ ОСОБЕННОСТЯХ ОРГАНИЗАЦИИ ОБРАЗОВАТЕЛЬНОГО ПРОЦЕССА В ОБЩЕОБРАЗОВАТЕЛЬНЫХ ШКОЛАХ РЕСПУБЛИКИ КАЗАХСТАН В 2017-2018 УЧЕБНОМ ГОДУ   Инструктивно-методическое письмо  </vt:lpstr>
      <vt:lpstr>Из ИМП  Рекомендации учителям:</vt:lpstr>
      <vt:lpstr>Конечная цели обучения и воспитания ребенка с отклоняющимся развитием – преодоление его социальной недостаточности, максимально возможное введение его в социум, формирование у него способности жить самостоятельно.</vt:lpstr>
      <vt:lpstr>Возможности обновленного содержания среднего образования по поддержке ребёнка с особыми образовательными потребностями. </vt:lpstr>
      <vt:lpstr>Примерные коррекционно-развивающие цели:   </vt:lpstr>
      <vt:lpstr>Слайд 13</vt:lpstr>
      <vt:lpstr>Слайд 14</vt:lpstr>
      <vt:lpstr>Слайд 15</vt:lpstr>
      <vt:lpstr>Трудотерапия - активный метод восстановления и компенсации нарушенных функций при помощи различной работы, направленной на создание полезного продукта. </vt:lpstr>
      <vt:lpstr>Слайд 17</vt:lpstr>
      <vt:lpstr>Слайд 18</vt:lpstr>
      <vt:lpstr>Инновационные подходы для детей с ООП </vt:lpstr>
      <vt:lpstr>Педагогическая поддержка ребёнка с особыми образовательными потребностями в обучении и воспитании Мой фильм_0003.mp4</vt:lpstr>
      <vt:lpstr>Каждая жизнь – это картина.                                 Родители дают холст, судьба – рамку, общество – краски, ну а рисовать приходится нам самим.                                                 Миллер Асадов.mp4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</dc:creator>
  <cp:lastModifiedBy>ww</cp:lastModifiedBy>
  <cp:revision>74</cp:revision>
  <dcterms:created xsi:type="dcterms:W3CDTF">2016-11-26T14:51:34Z</dcterms:created>
  <dcterms:modified xsi:type="dcterms:W3CDTF">2017-10-20T14:33:46Z</dcterms:modified>
</cp:coreProperties>
</file>