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24" r:id="rId2"/>
    <p:sldId id="257" r:id="rId3"/>
    <p:sldId id="303" r:id="rId4"/>
    <p:sldId id="304" r:id="rId5"/>
    <p:sldId id="305" r:id="rId6"/>
    <p:sldId id="306" r:id="rId7"/>
    <p:sldId id="298" r:id="rId8"/>
    <p:sldId id="321" r:id="rId9"/>
    <p:sldId id="295" r:id="rId10"/>
    <p:sldId id="297" r:id="rId11"/>
    <p:sldId id="289" r:id="rId12"/>
    <p:sldId id="302" r:id="rId13"/>
    <p:sldId id="290" r:id="rId14"/>
    <p:sldId id="309" r:id="rId15"/>
    <p:sldId id="317" r:id="rId16"/>
    <p:sldId id="319" r:id="rId17"/>
    <p:sldId id="314" r:id="rId18"/>
    <p:sldId id="315" r:id="rId19"/>
    <p:sldId id="269" r:id="rId20"/>
    <p:sldId id="313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04" autoAdjust="0"/>
  </p:normalViewPr>
  <p:slideViewPr>
    <p:cSldViewPr>
      <p:cViewPr varScale="1">
        <p:scale>
          <a:sx n="79" d="100"/>
          <a:sy n="7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C9FAF7A-6DD2-4677-9640-961EE05082E7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hyperlink" Target="http://images.yandex.ru/yandsearch?img_url=http://www.sestrenka.ru/pics2/sapphire.jpg&amp;iorient=&amp;ih=&amp;icolor=&amp;site=&amp;text=%D1%81%D0%B0%D0%BF%D1%84%D0%B8%D1%80%20%D0%BA%D0%B0%D0%BC%D0%B5%D0%BD%D1%8C%20%D1%84%D0%BE%D1%82%D0%BE&amp;iw=&amp;wp=&amp;pos=15&amp;recent=&amp;type=&amp;isize=&amp;rpt=simage&amp;itype=&amp;nojs=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1092;&#1080;&#1083;&#1100;&#1084;%20&#1087;&#1088;&#1072;&#1074;&#1080;&#1083;&#1100;&#1085;&#1099;&#1077;%20&#1084;&#1085;&#1086;&#1075;&#1086;&#1075;&#1088;&#1072;&#1085;&#1085;&#1080;&#1082;&#1080;%20(online-video-cutter.com)%20(2).mp4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1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0.png"/><Relationship Id="rId5" Type="http://schemas.openxmlformats.org/officeDocument/2006/relationships/image" Target="../media/image54.png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1063;&#1090;&#1086;-&#1043;&#1076;&#1077;-&#1050;&#1086;&#1075;&#1076;&#1072;-%20-%20&#1063;&#1077;&#1088;&#1085;&#1099;&#1081;%20&#1103;&#1097;&#1080;&#1082;.mp3" TargetMode="Externa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hyperlink" Target="khachaturjan-tanec-s-sabljami-(mp3-crazy.net).mp3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&#1092;&#1080;&#1083;&#1100;&#1084;%20&#1087;&#1088;&#1072;&#1074;&#1080;&#1083;&#1100;&#1085;&#1099;&#1077;%20&#1084;&#1085;&#1086;&#1075;&#1086;&#1075;&#1088;&#1072;&#1085;&#1085;&#1080;&#1082;&#1080;%20(online-video-cutter.com).mp4" TargetMode="External"/><Relationship Id="rId2" Type="http://schemas.openxmlformats.org/officeDocument/2006/relationships/hyperlink" Target="&#1058;&#1054;&#1055;%205%20&#1057;&#1040;&#1052;&#1067;&#1061;%20&#1044;&#1054;&#1056;&#1054;&#1043;&#1048;&#1061;%20&#1041;&#1056;&#1048;&#1051;&#1051;&#1048;&#1040;&#1053;&#1058;&#1054;&#1042;%20&#1042;%20&#1052;&#1048;&#1056;&#1045;%20(online-video-cutter.com).mp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43808" y="500062"/>
            <a:ext cx="324425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i="1" dirty="0"/>
              <a:t>Применение сапфиров</a:t>
            </a:r>
          </a:p>
        </p:txBody>
      </p:sp>
      <p:pic>
        <p:nvPicPr>
          <p:cNvPr id="28684" name="Picture 12" descr="http://im0-tub-ru.yandex.net/i?id=41844447-38-73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2843807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Стрелка вниз 23"/>
          <p:cNvSpPr/>
          <p:nvPr/>
        </p:nvSpPr>
        <p:spPr>
          <a:xfrm rot="16200000">
            <a:off x="4890864" y="3110137"/>
            <a:ext cx="484187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 rot="19070391">
            <a:off x="4714875" y="3571875"/>
            <a:ext cx="785813" cy="928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19913535">
            <a:off x="4686300" y="2217738"/>
            <a:ext cx="928688" cy="7858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Picture 2" descr="Картинка 41 из 17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771800" y="4653136"/>
            <a:ext cx="2088232" cy="220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E:\К А Р ТИНКИ\карт 18ка (2)\nan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643994"/>
            <a:ext cx="2195736" cy="2214006"/>
          </a:xfrm>
          <a:prstGeom prst="rect">
            <a:avLst/>
          </a:prstGeom>
          <a:noFill/>
        </p:spPr>
      </p:pic>
      <p:pic>
        <p:nvPicPr>
          <p:cNvPr id="4" name="Picture 3" descr="C:\Users\ww\Desktop\куби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2636913"/>
            <a:ext cx="2376264" cy="2088232"/>
          </a:xfrm>
          <a:prstGeom prst="rect">
            <a:avLst/>
          </a:prstGeom>
          <a:noFill/>
        </p:spPr>
      </p:pic>
      <p:pic>
        <p:nvPicPr>
          <p:cNvPr id="1029" name="Picture 5" descr="C:\Users\ww\Desktop\снежинк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1"/>
            <a:ext cx="2843807" cy="2708920"/>
          </a:xfrm>
          <a:prstGeom prst="rect">
            <a:avLst/>
          </a:prstGeom>
          <a:noFill/>
        </p:spPr>
      </p:pic>
      <p:pic>
        <p:nvPicPr>
          <p:cNvPr id="3" name="Picture 2" descr="C:\Users\ww\Desktop\алмаз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1419"/>
            <a:ext cx="3203848" cy="2635493"/>
          </a:xfrm>
          <a:prstGeom prst="rect">
            <a:avLst/>
          </a:prstGeom>
          <a:noFill/>
        </p:spPr>
      </p:pic>
      <p:pic>
        <p:nvPicPr>
          <p:cNvPr id="5" name="Picture 3" descr="C:\Users\ww\Desktop\кубики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3808" y="0"/>
            <a:ext cx="3096343" cy="2708920"/>
          </a:xfrm>
          <a:prstGeom prst="rect">
            <a:avLst/>
          </a:prstGeom>
          <a:noFill/>
        </p:spPr>
      </p:pic>
      <p:pic>
        <p:nvPicPr>
          <p:cNvPr id="1028" name="Picture 4" descr="C:\Users\ww\Desktop\мяч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60032" y="4653136"/>
            <a:ext cx="2088232" cy="2204864"/>
          </a:xfrm>
          <a:prstGeom prst="rect">
            <a:avLst/>
          </a:prstGeom>
          <a:noFill/>
        </p:spPr>
      </p:pic>
      <p:pic>
        <p:nvPicPr>
          <p:cNvPr id="7" name="Picture 5" descr="C:\Users\ww\Desktop\соты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76256" y="2636912"/>
            <a:ext cx="2267742" cy="2016224"/>
          </a:xfrm>
          <a:prstGeom prst="rect">
            <a:avLst/>
          </a:prstGeom>
          <a:noFill/>
        </p:spPr>
      </p:pic>
      <p:pic>
        <p:nvPicPr>
          <p:cNvPr id="1026" name="Picture 2" descr="C:\Users\ww\Desktop\сосна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2708920"/>
            <a:ext cx="2843808" cy="2051999"/>
          </a:xfrm>
          <a:prstGeom prst="rect">
            <a:avLst/>
          </a:prstGeom>
          <a:noFill/>
        </p:spPr>
      </p:pic>
      <p:pic>
        <p:nvPicPr>
          <p:cNvPr id="6" name="Picture 2" descr="E:\К А Р ТИНКИ\resheniya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99793" y="2708920"/>
            <a:ext cx="2160240" cy="20882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animBg="1"/>
      <p:bldP spid="25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7" descr="C:\Documents and Settings\химия\Рабочий стол\Кальций\картинки\10e1aea15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804946"/>
            <a:ext cx="4286248" cy="3053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TextBox 5"/>
          <p:cNvSpPr txBox="1">
            <a:spLocks noChangeArrowheads="1"/>
          </p:cNvSpPr>
          <p:nvPr/>
        </p:nvSpPr>
        <p:spPr bwMode="auto">
          <a:xfrm>
            <a:off x="4724400" y="3962400"/>
            <a:ext cx="2743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5857916" cy="78581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Сталактиты и сталагмиты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000108"/>
            <a:ext cx="4303199" cy="2865168"/>
          </a:xfrm>
          <a:prstGeom prst="rect">
            <a:avLst/>
          </a:prstGeom>
          <a:noFill/>
        </p:spPr>
      </p:pic>
      <p:pic>
        <p:nvPicPr>
          <p:cNvPr id="12292" name="Picture 4" descr="Картинки по запросу ледяные сталактит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071942"/>
            <a:ext cx="4180986" cy="2786058"/>
          </a:xfrm>
          <a:prstGeom prst="rect">
            <a:avLst/>
          </a:prstGeom>
          <a:noFill/>
        </p:spPr>
      </p:pic>
      <p:pic>
        <p:nvPicPr>
          <p:cNvPr id="12294" name="Picture 6" descr="Картинки по запросу ледяные сталактит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071546"/>
            <a:ext cx="3619525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35997"/>
            <a:ext cx="91440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Кристаллы -  это красиво!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 притягивают к себе, являются промежуточным звеном между живой и неживой материей. Кристаллы могут зарождаться, стареть, разрушаться. Кристалл, когда растет на затравке( на зародыше), наследует дефекты этого самого зародыша.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Кристалл чудодейственен своими свойствами, он выполняет самые разные функции. Эти свойства заложены в его строении, которое имеет решетчатую трехмерную структуру. Как пример использования кристаллов можно взять кристалл кварца, который используется в телефонных трубках. Если на пластинку из кварца воздействовать механически, то в ней в соответствующем направлении возникнет электрический заряд. В трубке микрофона кварц преобразует механические колебания воздуха, вызванные говорящим, в электрические. Электрические колебания в трубке абонента преобразуются в колебательные, и, соответственно, он слышит речь.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Картинки по запросу кристалл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143248"/>
            <a:ext cx="4601377" cy="3500462"/>
          </a:xfrm>
          <a:prstGeom prst="rect">
            <a:avLst/>
          </a:prstGeom>
          <a:noFill/>
        </p:spPr>
      </p:pic>
      <p:pic>
        <p:nvPicPr>
          <p:cNvPr id="11268" name="Picture 4" descr="Картинки по запросу кристалл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466" y="3140968"/>
            <a:ext cx="4252060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Будучи решетчатым, кристалл ограняется и каждая грань, как личность, своеобразна. Если грань плотно упакована в решетке атомами или молекулами, то это очень медленно растущая грань. Например, алмаз. У него грани имеют форму октаэдра, они очень плотно упакованы атомами углерода, и отличаются в силу этого и блеском, и прочностью. Это самый драгоценный камень, самый твердый и износостойкий минерал, самый блестящий и неподверженный времени самоцвет. </a:t>
            </a:r>
            <a:br>
              <a:rPr lang="ru-RU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 все времена этот завораживающий и уникальный камень притягивал человека. Он обладает множеством мифических возможностей, таких, как исцеление от болезней, защита от злых духов и просто врагов. Алмазы старше всего, что нас окружает, и их возраст соизмерим с возрастом нашей планеты. </a:t>
            </a:r>
            <a:br>
              <a:rPr lang="ru-RU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Картинки по запросу алма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3590" y="3030205"/>
            <a:ext cx="3474354" cy="3135099"/>
          </a:xfrm>
          <a:prstGeom prst="rect">
            <a:avLst/>
          </a:prstGeom>
          <a:noFill/>
        </p:spPr>
      </p:pic>
      <p:pic>
        <p:nvPicPr>
          <p:cNvPr id="10244" name="Picture 4" descr="Картинки по запросу кристаллическая решетка алмаз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5" y="2996952"/>
            <a:ext cx="3456383" cy="3205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388528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Регулярное расположение молекул в жидких кристаллах обусловливает их особые оптические свойства. Свойствами жидких кристаллов можно управлять, подвергая их действию магнитного или электрического поля.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используется в жидкокристаллических индикаторах часов, калькуляторов, компьютеров и последних моделей телевизоров.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Картинки по запросу жидкокристаллические индикаторы 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52114"/>
            <a:ext cx="6408712" cy="4625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491289"/>
            <a:ext cx="8820472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“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Кристаллы блещут симметрией”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 так считал знаменитый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русский кристаллограф Е.С.Федоров, который теоретически вывел законы построения кристаллов.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Кристаллы действительно так хороши собой, что ими можно любоваться часами. Многие ученые, внесшие большой вклад в развитие химии и минералогии, начинали свои первые опыты с выращивания кристаллов, пытаясь понять, как они образуются. </a:t>
            </a:r>
            <a:r>
              <a:rPr lang="ru-RU" dirty="0" smtClean="0">
                <a:solidFill>
                  <a:schemeClr val="bg1"/>
                </a:solidFill>
              </a:rPr>
              <a:t>При росте кристаллов на их поверхности самопроизвольно возникают плоские грани, а сами кристаллы принимают разнообразную геометрическую форму. Мы решили это проверить и вырастить кристаллы.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Картинки по запросу е.с.фед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3286124"/>
            <a:ext cx="2571752" cy="3364709"/>
          </a:xfrm>
          <a:prstGeom prst="rect">
            <a:avLst/>
          </a:prstGeom>
          <a:noFill/>
        </p:spPr>
      </p:pic>
      <p:pic>
        <p:nvPicPr>
          <p:cNvPr id="8196" name="Picture 4" descr="Картинки по запросу кристалл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571876"/>
            <a:ext cx="3929090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"/>
            <a:ext cx="91440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«Буран в колбе»                  </a:t>
            </a:r>
          </a:p>
          <a:p>
            <a:r>
              <a:rPr lang="ru-RU" sz="2000" dirty="0" smtClean="0"/>
              <a:t> Так назвали этот опыт учащиеся 11 класса.</a:t>
            </a:r>
          </a:p>
          <a:p>
            <a:pPr algn="just"/>
            <a:r>
              <a:rPr lang="ru-RU" sz="2000" dirty="0" smtClean="0"/>
              <a:t>На дне колбы поместили кристаллы бензойной кислоты , плотно закрыли и нагревали. Кислота из твердой сразу стала превращаться в газ, без перехода в жидкое состояние. И оседать на ветке сосны в виде кристаллов. Этим редким явлением обладают только несколько веществ, в то числе йод. </a:t>
            </a:r>
            <a:r>
              <a:rPr lang="ru-RU" sz="2000" dirty="0" smtClean="0">
                <a:solidFill>
                  <a:srgbClr val="FF0000"/>
                </a:solidFill>
              </a:rPr>
              <a:t>Возгонка</a:t>
            </a:r>
            <a:r>
              <a:rPr lang="ru-RU" sz="2000" dirty="0" smtClean="0"/>
              <a:t> – это переход вещества из твердого состояния в газообразное, минуя жидкое. </a:t>
            </a:r>
          </a:p>
          <a:p>
            <a:pPr algn="just"/>
            <a:endParaRPr lang="ru-RU" sz="2000" dirty="0"/>
          </a:p>
        </p:txBody>
      </p:sp>
      <p:pic>
        <p:nvPicPr>
          <p:cNvPr id="1026" name="Picture 2" descr="C:\Users\ww\Desktop\кристаллы + внекл.раб\20170130_132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508" y="3104964"/>
            <a:ext cx="4248472" cy="3024336"/>
          </a:xfrm>
          <a:prstGeom prst="rect">
            <a:avLst/>
          </a:prstGeom>
          <a:noFill/>
        </p:spPr>
      </p:pic>
      <p:pic>
        <p:nvPicPr>
          <p:cNvPr id="1027" name="Picture 3" descr="C:\Users\ww\Desktop\кристаллы + внекл.раб\20170130_1321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4363191" y="2993729"/>
            <a:ext cx="4234042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784887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Реакция «Серебряного зеркала» </a:t>
            </a:r>
          </a:p>
          <a:p>
            <a:r>
              <a:rPr lang="ru-RU" sz="2000" dirty="0" smtClean="0"/>
              <a:t>позволяет получить за несколько минут  кристаллы настоящего серебра из бесцветных растворов – нитрата серебра и формальдегида. Реакция очень чувствительна  и  серебро кристаллизуется на стенках пробирки. Эта реакция применяется в изготовлении зеркал и елочных украшений. </a:t>
            </a:r>
            <a:endParaRPr lang="ru-RU" sz="2000" dirty="0"/>
          </a:p>
        </p:txBody>
      </p:sp>
      <p:pic>
        <p:nvPicPr>
          <p:cNvPr id="2050" name="Picture 2" descr="C:\Users\ww\Desktop\кристаллы + внекл.раб\20170130_1328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530647" y="3190435"/>
            <a:ext cx="3771337" cy="2520280"/>
          </a:xfrm>
          <a:prstGeom prst="rect">
            <a:avLst/>
          </a:prstGeom>
          <a:noFill/>
        </p:spPr>
      </p:pic>
      <p:pic>
        <p:nvPicPr>
          <p:cNvPr id="2051" name="Picture 3" descr="C:\Users\ww\Desktop\кристаллы + внекл.раб\20170130_1329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90863" y="3130514"/>
            <a:ext cx="3744418" cy="2613197"/>
          </a:xfrm>
          <a:prstGeom prst="rect">
            <a:avLst/>
          </a:prstGeom>
          <a:noFill/>
        </p:spPr>
      </p:pic>
      <p:pic>
        <p:nvPicPr>
          <p:cNvPr id="2052" name="Picture 4" descr="C:\Users\ww\Desktop\кристаллы + внекл.раб\20170130_1329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641632" y="3154816"/>
            <a:ext cx="3744416" cy="2564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20688"/>
            <a:ext cx="84604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Есть только очень насыщенные минеральные источники.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Стоит положить в такой источник ветку или гвоздь, что угодно как через короткое время они обрастут множеством белых кристаллов и превратятся в подлинные произведения искусства.  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                                                                                        К. Паустовский                                                                               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20170201_1012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4125830" y="2694800"/>
            <a:ext cx="4348724" cy="3312368"/>
          </a:xfrm>
          <a:prstGeom prst="rect">
            <a:avLst/>
          </a:prstGeom>
        </p:spPr>
      </p:pic>
      <p:pic>
        <p:nvPicPr>
          <p:cNvPr id="1026" name="Picture 2" descr="C:\Users\ww\Desktop\20170201_121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6512" y="2636913"/>
            <a:ext cx="4392487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1268353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Охлаждение насыщенного раствора.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понижением температуры растворимость большинства веществ уменьшается, и они, выпадают в осадок. Сначала в растворе и на стенках сосуда появляются крошечные кристаллы-зародыши. Когда охлаждение медленное, а в растворе нет твёрдых примесей (скажем, пыли), зародышей образуется немного, и постепенно они превращаются в красивые кристаллы правильной формы. При быстром охлаждении центров кристаллизации возникает много, сам процесс идёт активнее и</a:t>
            </a: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равильных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кристаллов при этом не получится.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47667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Как получить большой кристалл?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8662" y="1000108"/>
            <a:ext cx="7215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мы вырастили кристаллы. 5 «Б» </a:t>
            </a:r>
            <a:r>
              <a:rPr lang="ru-RU" sz="32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</a:t>
            </a:r>
            <a:r>
              <a:rPr lang="ru-RU" sz="32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</a:p>
          <a:p>
            <a:pPr algn="ctr"/>
            <a:endParaRPr lang="ru-RU" sz="3200" dirty="0"/>
          </a:p>
        </p:txBody>
      </p:sp>
      <p:pic>
        <p:nvPicPr>
          <p:cNvPr id="7" name="Рисунок 6" descr="skachat-animatsii-lyudyei-i-karikatur-17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2928934"/>
            <a:ext cx="1143008" cy="1076326"/>
          </a:xfrm>
          <a:prstGeom prst="rect">
            <a:avLst/>
          </a:prstGeom>
        </p:spPr>
      </p:pic>
      <p:pic>
        <p:nvPicPr>
          <p:cNvPr id="1026" name="Picture 2" descr="C:\Users\ww\Desktop\кристаллы + внекл.раб\20170112_0952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96697" y="2131700"/>
            <a:ext cx="4752525" cy="3602720"/>
          </a:xfrm>
          <a:prstGeom prst="rect">
            <a:avLst/>
          </a:prstGeom>
          <a:noFill/>
        </p:spPr>
      </p:pic>
      <p:pic>
        <p:nvPicPr>
          <p:cNvPr id="1027" name="Picture 3" descr="C:\Users\ww\Desktop\кристаллы + внекл.раб\20170114_0924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021346" y="2158266"/>
            <a:ext cx="4752522" cy="3549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59632" y="1052736"/>
            <a:ext cx="669674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Эти занимательные кристаллы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83813304_3821971_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3573016"/>
            <a:ext cx="2643206" cy="2356314"/>
          </a:xfrm>
          <a:prstGeom prst="rect">
            <a:avLst/>
          </a:prstGeom>
        </p:spPr>
      </p:pic>
      <p:pic>
        <p:nvPicPr>
          <p:cNvPr id="6" name="Рисунок 5" descr="2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3501008"/>
            <a:ext cx="3071834" cy="2467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w\Desktop\кристаллы + внекл.раб\20170119_1208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358425" y="2703708"/>
            <a:ext cx="4891646" cy="3456384"/>
          </a:xfrm>
          <a:prstGeom prst="rect">
            <a:avLst/>
          </a:prstGeom>
          <a:noFill/>
        </p:spPr>
      </p:pic>
      <p:pic>
        <p:nvPicPr>
          <p:cNvPr id="3076" name="Picture 4" descr="C:\Users\ww\Desktop\кристаллы + внекл.раб\20170119_120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21884" y="2640179"/>
            <a:ext cx="4941168" cy="349447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260648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Учащиеся 5 «А» класса  вырастили кристаллы необычной формы. Попова Дарья – кристаллы борной кислоты, а Дроздов Данил – кристаллы поваренной соли</a:t>
            </a:r>
            <a:endParaRPr lang="ru-RU" sz="2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196752"/>
            <a:ext cx="698477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Математика владеет не только истиной, но и высшей красотой- красотой отточенной и строгой,</a:t>
            </a:r>
          </a:p>
          <a:p>
            <a:r>
              <a:rPr lang="ru-RU" sz="2800" b="1" dirty="0" smtClean="0"/>
              <a:t>возвышенно чистой и стремящейся к подлинному совершенству, которое свойственно лишь величайшим образцам искусства.</a:t>
            </a:r>
          </a:p>
          <a:p>
            <a:endParaRPr lang="ru-RU" dirty="0" smtClean="0"/>
          </a:p>
          <a:p>
            <a:r>
              <a:rPr lang="ru-RU" dirty="0" smtClean="0">
                <a:hlinkClick r:id="rId2" action="ppaction://hlinkfile"/>
              </a:rPr>
              <a:t>фильм правильные многогранники (</a:t>
            </a:r>
            <a:r>
              <a:rPr lang="ru-RU" dirty="0" err="1" smtClean="0">
                <a:hlinkClick r:id="rId2" action="ppaction://hlinkfile"/>
              </a:rPr>
              <a:t>online-video-cutter.com</a:t>
            </a:r>
            <a:r>
              <a:rPr lang="ru-RU" dirty="0" smtClean="0">
                <a:hlinkClick r:id="rId2" action="ppaction://hlinkfile"/>
              </a:rPr>
              <a:t>) (2).mp4</a:t>
            </a:r>
            <a:r>
              <a:rPr lang="ru-RU" dirty="0" smtClean="0"/>
              <a:t>					Бертран Рассел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800"/>
              <a:t>Определение правильного многогранника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dirty="0"/>
              <a:t>Выпуклый многогранник называется </a:t>
            </a:r>
            <a:r>
              <a:rPr lang="ru-RU" sz="2800" b="1" dirty="0">
                <a:solidFill>
                  <a:srgbClr val="CC3300"/>
                </a:solidFill>
              </a:rPr>
              <a:t>правильным</a:t>
            </a:r>
            <a:r>
              <a:rPr lang="ru-RU" sz="2800" dirty="0"/>
              <a:t>, если его грани являются правильными многоугольниками с одним и тем же числом сторон и в каждой вершине многогранника сходится одно и то же число ребер.</a:t>
            </a:r>
          </a:p>
          <a:p>
            <a:pPr>
              <a:buFont typeface="Wingdings" pitchFamily="2" charset="2"/>
              <a:buNone/>
            </a:pPr>
            <a:endParaRPr lang="ru-RU" sz="2800" dirty="0"/>
          </a:p>
          <a:p>
            <a:r>
              <a:rPr lang="ru-RU" sz="1800" dirty="0"/>
              <a:t>Для перехода к выполнению </a:t>
            </a:r>
          </a:p>
          <a:p>
            <a:pPr>
              <a:buFont typeface="Wingdings" pitchFamily="2" charset="2"/>
              <a:buNone/>
            </a:pPr>
            <a:r>
              <a:rPr lang="ru-RU" sz="1800" dirty="0"/>
              <a:t>	задания воспользуйся кнопкой</a:t>
            </a:r>
          </a:p>
          <a:p>
            <a:endParaRPr lang="ru-RU" sz="2800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516688" y="4868863"/>
            <a:ext cx="1143000" cy="685800"/>
            <a:chOff x="5840" y="5984"/>
            <a:chExt cx="2769" cy="1691"/>
          </a:xfrm>
        </p:grpSpPr>
        <p:sp>
          <p:nvSpPr>
            <p:cNvPr id="53253" name="AutoShape 5"/>
            <p:cNvSpPr>
              <a:spLocks noChangeAspect="1" noChangeArrowheads="1"/>
            </p:cNvSpPr>
            <p:nvPr/>
          </p:nvSpPr>
          <p:spPr bwMode="auto">
            <a:xfrm>
              <a:off x="5840" y="5984"/>
              <a:ext cx="2769" cy="1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54" name="Oval 6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024" y="6172"/>
              <a:ext cx="2400" cy="1315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5725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55" name="Oval 7"/>
            <p:cNvSpPr>
              <a:spLocks noChangeArrowheads="1"/>
            </p:cNvSpPr>
            <p:nvPr/>
          </p:nvSpPr>
          <p:spPr bwMode="auto">
            <a:xfrm>
              <a:off x="6394" y="6172"/>
              <a:ext cx="1661" cy="751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60392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5" name="Rectangle 13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ru-RU" sz="3800"/>
              <a:t>Какие из представленных многогранников являются правильными?</a:t>
            </a:r>
          </a:p>
        </p:txBody>
      </p:sp>
      <p:grpSp>
        <p:nvGrpSpPr>
          <p:cNvPr id="2" name="Group 62"/>
          <p:cNvGrpSpPr>
            <a:grpSpLocks/>
          </p:cNvGrpSpPr>
          <p:nvPr/>
        </p:nvGrpSpPr>
        <p:grpSpPr bwMode="auto">
          <a:xfrm>
            <a:off x="755650" y="2492375"/>
            <a:ext cx="7497763" cy="3263900"/>
            <a:chOff x="476" y="1570"/>
            <a:chExt cx="4723" cy="2056"/>
          </a:xfrm>
        </p:grpSpPr>
        <p:grpSp>
          <p:nvGrpSpPr>
            <p:cNvPr id="3" name="Group 30"/>
            <p:cNvGrpSpPr>
              <a:grpSpLocks/>
            </p:cNvGrpSpPr>
            <p:nvPr/>
          </p:nvGrpSpPr>
          <p:grpSpPr bwMode="auto">
            <a:xfrm>
              <a:off x="828" y="3396"/>
              <a:ext cx="0" cy="0"/>
              <a:chOff x="521" y="1434"/>
              <a:chExt cx="4632" cy="2132"/>
            </a:xfrm>
          </p:grpSpPr>
          <p:pic>
            <p:nvPicPr>
              <p:cNvPr id="54292" name="Picture 20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334" y="1434"/>
                <a:ext cx="932" cy="1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276" name="Picture 4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422" y="2341"/>
                <a:ext cx="731" cy="91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pic>
            <p:nvPicPr>
              <p:cNvPr id="54278" name="Picture 6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519" y="1661"/>
                <a:ext cx="735" cy="86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pic>
            <p:nvPicPr>
              <p:cNvPr id="54281" name="Picture 9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381" y="2478"/>
                <a:ext cx="851" cy="90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pic>
            <p:nvPicPr>
              <p:cNvPr id="54288" name="Picture 16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21" y="2341"/>
                <a:ext cx="1012" cy="1225"/>
              </a:xfrm>
              <a:prstGeom prst="rect">
                <a:avLst/>
              </a:prstGeom>
              <a:solidFill>
                <a:srgbClr val="FF9999"/>
              </a:solidFill>
              <a:ln>
                <a:noFill/>
              </a:ln>
              <a:effectLst/>
            </p:spPr>
          </p:pic>
          <p:sp>
            <p:nvSpPr>
              <p:cNvPr id="54300" name="Freeform 28"/>
              <p:cNvSpPr>
                <a:spLocks/>
              </p:cNvSpPr>
              <p:nvPr/>
            </p:nvSpPr>
            <p:spPr bwMode="auto">
              <a:xfrm>
                <a:off x="2381" y="2523"/>
                <a:ext cx="91" cy="136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45" y="0"/>
                  </a:cxn>
                  <a:cxn ang="0">
                    <a:pos x="91" y="0"/>
                  </a:cxn>
                  <a:cxn ang="0">
                    <a:pos x="91" y="136"/>
                  </a:cxn>
                  <a:cxn ang="0">
                    <a:pos x="0" y="91"/>
                  </a:cxn>
                </a:cxnLst>
                <a:rect l="0" t="0" r="r" b="b"/>
                <a:pathLst>
                  <a:path w="91" h="136">
                    <a:moveTo>
                      <a:pt x="0" y="91"/>
                    </a:moveTo>
                    <a:lnTo>
                      <a:pt x="45" y="0"/>
                    </a:lnTo>
                    <a:lnTo>
                      <a:pt x="91" y="0"/>
                    </a:lnTo>
                    <a:lnTo>
                      <a:pt x="91" y="136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54318" name="Picture 46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334" y="1570"/>
              <a:ext cx="857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319" name="Picture 47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468" y="2568"/>
              <a:ext cx="731" cy="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4320" name="Picture 48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156" y="1706"/>
              <a:ext cx="735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4321" name="Picture 49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381" y="2750"/>
              <a:ext cx="748" cy="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4322" name="Picture 50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76" y="2614"/>
              <a:ext cx="836" cy="1012"/>
            </a:xfrm>
            <a:prstGeom prst="rect">
              <a:avLst/>
            </a:prstGeom>
            <a:solidFill>
              <a:srgbClr val="FF9999"/>
            </a:solidFill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124744"/>
            <a:ext cx="54006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</a:rPr>
              <a:t>Эдр</a:t>
            </a:r>
            <a:r>
              <a:rPr lang="ru-RU" sz="4000" dirty="0" err="1" smtClean="0"/>
              <a:t>он</a:t>
            </a:r>
            <a:r>
              <a:rPr lang="ru-RU" sz="4000" dirty="0" smtClean="0"/>
              <a:t>- грань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Тетра</a:t>
            </a:r>
            <a:r>
              <a:rPr lang="ru-RU" sz="4000" dirty="0" smtClean="0"/>
              <a:t>- четыре</a:t>
            </a:r>
          </a:p>
          <a:p>
            <a:r>
              <a:rPr lang="ru-RU" sz="4000" dirty="0" err="1" smtClean="0">
                <a:solidFill>
                  <a:srgbClr val="FF0000"/>
                </a:solidFill>
              </a:rPr>
              <a:t>Гекса</a:t>
            </a:r>
            <a:r>
              <a:rPr lang="ru-RU" sz="4000" dirty="0" smtClean="0"/>
              <a:t>- шесть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Окто</a:t>
            </a:r>
            <a:r>
              <a:rPr lang="ru-RU" sz="4000" dirty="0" smtClean="0"/>
              <a:t>- восемь</a:t>
            </a:r>
          </a:p>
          <a:p>
            <a:r>
              <a:rPr lang="ru-RU" sz="4000" dirty="0" err="1" smtClean="0">
                <a:solidFill>
                  <a:srgbClr val="FF0000"/>
                </a:solidFill>
              </a:rPr>
              <a:t>Додека</a:t>
            </a:r>
            <a:r>
              <a:rPr lang="ru-RU" sz="4000" dirty="0" smtClean="0"/>
              <a:t>- двенадцать</a:t>
            </a:r>
          </a:p>
          <a:p>
            <a:r>
              <a:rPr lang="ru-RU" sz="4000" dirty="0" err="1" smtClean="0">
                <a:solidFill>
                  <a:srgbClr val="FF0000"/>
                </a:solidFill>
              </a:rPr>
              <a:t>Икоси</a:t>
            </a:r>
            <a:r>
              <a:rPr lang="ru-RU" sz="4000" dirty="0" smtClean="0">
                <a:solidFill>
                  <a:srgbClr val="FF0000"/>
                </a:solidFill>
              </a:rPr>
              <a:t>- </a:t>
            </a:r>
            <a:r>
              <a:rPr lang="ru-RU" sz="4000" dirty="0" smtClean="0"/>
              <a:t>двадцать</a:t>
            </a:r>
          </a:p>
          <a:p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ru-RU" sz="3800"/>
              <a:t>Существует 5 типов правильных многогранников</a:t>
            </a:r>
          </a:p>
        </p:txBody>
      </p:sp>
      <p:pic>
        <p:nvPicPr>
          <p:cNvPr id="55309" name="Picture 1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011863" y="4149725"/>
            <a:ext cx="1150937" cy="1366838"/>
          </a:xfrm>
          <a:ln/>
        </p:spPr>
      </p:pic>
      <p:graphicFrame>
        <p:nvGraphicFramePr>
          <p:cNvPr id="55346" name="Object 50"/>
          <p:cNvGraphicFramePr>
            <a:graphicFrameLocks noChangeAspect="1"/>
          </p:cNvGraphicFramePr>
          <p:nvPr>
            <p:ph sz="quarter" idx="3"/>
          </p:nvPr>
        </p:nvGraphicFramePr>
        <p:xfrm>
          <a:off x="1835150" y="3933825"/>
          <a:ext cx="1477963" cy="1511300"/>
        </p:xfrm>
        <a:graphic>
          <a:graphicData uri="http://schemas.openxmlformats.org/presentationml/2006/ole">
            <p:oleObj spid="_x0000_s1026" name="Точечный рисунок" r:id="rId4" imgW="2152951" imgH="2200582" progId="PBrush">
              <p:embed/>
            </p:oleObj>
          </a:graphicData>
        </a:graphic>
      </p:graphicFrame>
      <p:sp>
        <p:nvSpPr>
          <p:cNvPr id="55326" name="Text Box 30"/>
          <p:cNvSpPr txBox="1">
            <a:spLocks noChangeArrowheads="1"/>
          </p:cNvSpPr>
          <p:nvPr/>
        </p:nvSpPr>
        <p:spPr bwMode="auto">
          <a:xfrm>
            <a:off x="684213" y="3429000"/>
            <a:ext cx="1655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5335" name="Text Box 39"/>
          <p:cNvSpPr txBox="1">
            <a:spLocks noChangeArrowheads="1"/>
          </p:cNvSpPr>
          <p:nvPr/>
        </p:nvSpPr>
        <p:spPr bwMode="auto">
          <a:xfrm>
            <a:off x="1692275" y="5445125"/>
            <a:ext cx="1871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Правильный додекаэдр</a:t>
            </a:r>
          </a:p>
        </p:txBody>
      </p:sp>
      <p:sp>
        <p:nvSpPr>
          <p:cNvPr id="55336" name="Text Box 40"/>
          <p:cNvSpPr txBox="1">
            <a:spLocks noChangeArrowheads="1"/>
          </p:cNvSpPr>
          <p:nvPr/>
        </p:nvSpPr>
        <p:spPr bwMode="auto">
          <a:xfrm>
            <a:off x="5435600" y="5445125"/>
            <a:ext cx="2160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Правильный икосаэдр</a:t>
            </a:r>
          </a:p>
        </p:txBody>
      </p:sp>
      <p:sp>
        <p:nvSpPr>
          <p:cNvPr id="55333" name="Text Box 37"/>
          <p:cNvSpPr txBox="1">
            <a:spLocks noChangeArrowheads="1"/>
          </p:cNvSpPr>
          <p:nvPr/>
        </p:nvSpPr>
        <p:spPr bwMode="auto">
          <a:xfrm>
            <a:off x="3708400" y="3357563"/>
            <a:ext cx="1584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Правильный гексаэдр</a:t>
            </a:r>
          </a:p>
        </p:txBody>
      </p:sp>
      <p:pic>
        <p:nvPicPr>
          <p:cNvPr id="55353" name="Picture 5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3851275" y="1773238"/>
            <a:ext cx="1282700" cy="1368425"/>
          </a:xfrm>
          <a:noFill/>
          <a:ln/>
        </p:spPr>
      </p:pic>
      <p:pic>
        <p:nvPicPr>
          <p:cNvPr id="55311" name="Picture 1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1188" y="1773238"/>
            <a:ext cx="13731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32" name="Text Box 36"/>
          <p:cNvSpPr txBox="1">
            <a:spLocks noChangeArrowheads="1"/>
          </p:cNvSpPr>
          <p:nvPr/>
        </p:nvSpPr>
        <p:spPr bwMode="auto">
          <a:xfrm>
            <a:off x="395288" y="3430588"/>
            <a:ext cx="1584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Правильный тетраэдр</a:t>
            </a:r>
          </a:p>
        </p:txBody>
      </p:sp>
      <p:pic>
        <p:nvPicPr>
          <p:cNvPr id="55310" name="Picture 1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16688" y="1628775"/>
            <a:ext cx="14414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34" name="Text Box 38"/>
          <p:cNvSpPr txBox="1">
            <a:spLocks noChangeArrowheads="1"/>
          </p:cNvSpPr>
          <p:nvPr/>
        </p:nvSpPr>
        <p:spPr bwMode="auto">
          <a:xfrm>
            <a:off x="6372225" y="3357563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/>
              <a:t>Правильный октаэдр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5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5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5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5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36" grpId="0"/>
      <p:bldP spid="55333" grpId="0"/>
      <p:bldP spid="55332" grpId="0"/>
      <p:bldP spid="553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Правильный тетраэдр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1116013" y="4292600"/>
            <a:ext cx="1655762" cy="1368425"/>
            <a:chOff x="295" y="2886"/>
            <a:chExt cx="1043" cy="862"/>
          </a:xfrm>
        </p:grpSpPr>
        <p:sp>
          <p:nvSpPr>
            <p:cNvPr id="56341" name="AutoShape 21"/>
            <p:cNvSpPr>
              <a:spLocks noChangeArrowheads="1"/>
            </p:cNvSpPr>
            <p:nvPr/>
          </p:nvSpPr>
          <p:spPr bwMode="auto">
            <a:xfrm>
              <a:off x="295" y="2886"/>
              <a:ext cx="1043" cy="862"/>
            </a:xfrm>
            <a:prstGeom prst="triangle">
              <a:avLst>
                <a:gd name="adj" fmla="val 50000"/>
              </a:avLst>
            </a:prstGeom>
            <a:solidFill>
              <a:srgbClr val="CCFFFF"/>
            </a:solidFill>
            <a:ln w="38100">
              <a:solidFill>
                <a:srgbClr val="0099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2" name="Line 22"/>
            <p:cNvSpPr>
              <a:spLocks noChangeShapeType="1"/>
            </p:cNvSpPr>
            <p:nvPr/>
          </p:nvSpPr>
          <p:spPr bwMode="auto">
            <a:xfrm>
              <a:off x="567" y="3294"/>
              <a:ext cx="499" cy="0"/>
            </a:xfrm>
            <a:prstGeom prst="line">
              <a:avLst/>
            </a:prstGeom>
            <a:noFill/>
            <a:ln w="38100">
              <a:solidFill>
                <a:srgbClr val="0099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43" name="Line 23"/>
            <p:cNvSpPr>
              <a:spLocks noChangeShapeType="1"/>
            </p:cNvSpPr>
            <p:nvPr/>
          </p:nvSpPr>
          <p:spPr bwMode="auto">
            <a:xfrm flipH="1" flipV="1">
              <a:off x="567" y="3294"/>
              <a:ext cx="272" cy="454"/>
            </a:xfrm>
            <a:prstGeom prst="line">
              <a:avLst/>
            </a:prstGeom>
            <a:noFill/>
            <a:ln w="38100">
              <a:solidFill>
                <a:srgbClr val="0099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44" name="Line 24"/>
            <p:cNvSpPr>
              <a:spLocks noChangeShapeType="1"/>
            </p:cNvSpPr>
            <p:nvPr/>
          </p:nvSpPr>
          <p:spPr bwMode="auto">
            <a:xfrm flipH="1">
              <a:off x="839" y="3294"/>
              <a:ext cx="227" cy="454"/>
            </a:xfrm>
            <a:prstGeom prst="line">
              <a:avLst/>
            </a:prstGeom>
            <a:noFill/>
            <a:ln w="38100">
              <a:solidFill>
                <a:srgbClr val="0099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6360" name="Text Box 40"/>
          <p:cNvSpPr txBox="1">
            <a:spLocks noChangeArrowheads="1"/>
          </p:cNvSpPr>
          <p:nvPr/>
        </p:nvSpPr>
        <p:spPr bwMode="auto">
          <a:xfrm>
            <a:off x="3203575" y="2781300"/>
            <a:ext cx="576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C</a:t>
            </a:r>
            <a:endParaRPr lang="ru-RU" sz="1600" b="1"/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11188" y="1196975"/>
            <a:ext cx="2519362" cy="2784475"/>
            <a:chOff x="431" y="709"/>
            <a:chExt cx="1587" cy="1754"/>
          </a:xfrm>
        </p:grpSpPr>
        <p:grpSp>
          <p:nvGrpSpPr>
            <p:cNvPr id="4" name="Group 36"/>
            <p:cNvGrpSpPr>
              <a:grpSpLocks/>
            </p:cNvGrpSpPr>
            <p:nvPr/>
          </p:nvGrpSpPr>
          <p:grpSpPr bwMode="auto">
            <a:xfrm>
              <a:off x="612" y="935"/>
              <a:ext cx="1406" cy="1270"/>
              <a:chOff x="612" y="935"/>
              <a:chExt cx="1406" cy="1270"/>
            </a:xfrm>
          </p:grpSpPr>
          <p:sp>
            <p:nvSpPr>
              <p:cNvPr id="56348" name="Line 28"/>
              <p:cNvSpPr>
                <a:spLocks noChangeShapeType="1"/>
              </p:cNvSpPr>
              <p:nvPr/>
            </p:nvSpPr>
            <p:spPr bwMode="auto">
              <a:xfrm flipH="1">
                <a:off x="612" y="935"/>
                <a:ext cx="590" cy="862"/>
              </a:xfrm>
              <a:prstGeom prst="line">
                <a:avLst/>
              </a:prstGeom>
              <a:noFill/>
              <a:ln w="38100">
                <a:solidFill>
                  <a:srgbClr val="0099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349" name="Line 29"/>
              <p:cNvSpPr>
                <a:spLocks noChangeShapeType="1"/>
              </p:cNvSpPr>
              <p:nvPr/>
            </p:nvSpPr>
            <p:spPr bwMode="auto">
              <a:xfrm flipH="1">
                <a:off x="1066" y="935"/>
                <a:ext cx="136" cy="1270"/>
              </a:xfrm>
              <a:prstGeom prst="line">
                <a:avLst/>
              </a:prstGeom>
              <a:noFill/>
              <a:ln w="38100">
                <a:solidFill>
                  <a:srgbClr val="0099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350" name="Line 30"/>
              <p:cNvSpPr>
                <a:spLocks noChangeShapeType="1"/>
              </p:cNvSpPr>
              <p:nvPr/>
            </p:nvSpPr>
            <p:spPr bwMode="auto">
              <a:xfrm flipH="1" flipV="1">
                <a:off x="612" y="1797"/>
                <a:ext cx="454" cy="408"/>
              </a:xfrm>
              <a:prstGeom prst="line">
                <a:avLst/>
              </a:prstGeom>
              <a:noFill/>
              <a:ln w="38100">
                <a:solidFill>
                  <a:srgbClr val="0099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351" name="Line 31"/>
              <p:cNvSpPr>
                <a:spLocks noChangeShapeType="1"/>
              </p:cNvSpPr>
              <p:nvPr/>
            </p:nvSpPr>
            <p:spPr bwMode="auto">
              <a:xfrm flipV="1">
                <a:off x="1066" y="1842"/>
                <a:ext cx="952" cy="363"/>
              </a:xfrm>
              <a:prstGeom prst="line">
                <a:avLst/>
              </a:prstGeom>
              <a:noFill/>
              <a:ln w="38100">
                <a:solidFill>
                  <a:srgbClr val="0099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352" name="Line 32"/>
              <p:cNvSpPr>
                <a:spLocks noChangeShapeType="1"/>
              </p:cNvSpPr>
              <p:nvPr/>
            </p:nvSpPr>
            <p:spPr bwMode="auto">
              <a:xfrm>
                <a:off x="1202" y="935"/>
                <a:ext cx="816" cy="907"/>
              </a:xfrm>
              <a:prstGeom prst="line">
                <a:avLst/>
              </a:prstGeom>
              <a:noFill/>
              <a:ln w="38100">
                <a:solidFill>
                  <a:srgbClr val="0099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353" name="Line 33"/>
              <p:cNvSpPr>
                <a:spLocks noChangeShapeType="1"/>
              </p:cNvSpPr>
              <p:nvPr/>
            </p:nvSpPr>
            <p:spPr bwMode="auto">
              <a:xfrm>
                <a:off x="612" y="1797"/>
                <a:ext cx="1406" cy="45"/>
              </a:xfrm>
              <a:prstGeom prst="line">
                <a:avLst/>
              </a:prstGeom>
              <a:noFill/>
              <a:ln w="38100">
                <a:solidFill>
                  <a:srgbClr val="0099CC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6357" name="Text Box 37"/>
            <p:cNvSpPr txBox="1">
              <a:spLocks noChangeArrowheads="1"/>
            </p:cNvSpPr>
            <p:nvPr/>
          </p:nvSpPr>
          <p:spPr bwMode="auto">
            <a:xfrm>
              <a:off x="431" y="1752"/>
              <a:ext cx="31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A</a:t>
              </a:r>
              <a:endParaRPr lang="ru-RU" sz="1600" b="1"/>
            </a:p>
          </p:txBody>
        </p:sp>
        <p:sp>
          <p:nvSpPr>
            <p:cNvPr id="56359" name="Text Box 39"/>
            <p:cNvSpPr txBox="1">
              <a:spLocks noChangeArrowheads="1"/>
            </p:cNvSpPr>
            <p:nvPr/>
          </p:nvSpPr>
          <p:spPr bwMode="auto">
            <a:xfrm>
              <a:off x="975" y="2251"/>
              <a:ext cx="45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B</a:t>
              </a:r>
              <a:endParaRPr lang="ru-RU" sz="1600" b="1"/>
            </a:p>
          </p:txBody>
        </p:sp>
        <p:sp>
          <p:nvSpPr>
            <p:cNvPr id="56361" name="Text Box 41"/>
            <p:cNvSpPr txBox="1">
              <a:spLocks noChangeArrowheads="1"/>
            </p:cNvSpPr>
            <p:nvPr/>
          </p:nvSpPr>
          <p:spPr bwMode="auto">
            <a:xfrm>
              <a:off x="1111" y="709"/>
              <a:ext cx="45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D</a:t>
              </a:r>
              <a:endParaRPr lang="ru-RU" sz="1600" b="1"/>
            </a:p>
          </p:txBody>
        </p:sp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7451725" y="5445125"/>
            <a:ext cx="865188" cy="431800"/>
            <a:chOff x="4604" y="2795"/>
            <a:chExt cx="624" cy="336"/>
          </a:xfrm>
        </p:grpSpPr>
        <p:sp>
          <p:nvSpPr>
            <p:cNvPr id="56364" name="Oval 44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4" y="2795"/>
              <a:ext cx="624" cy="336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5725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365" name="Oval 4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95" y="2795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60392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6367" name="Text Box 47"/>
          <p:cNvSpPr txBox="1">
            <a:spLocks noChangeArrowheads="1"/>
          </p:cNvSpPr>
          <p:nvPr/>
        </p:nvSpPr>
        <p:spPr bwMode="auto">
          <a:xfrm>
            <a:off x="3708400" y="2060575"/>
            <a:ext cx="52038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ru-RU"/>
              <a:t>В переводе с греческого «тетраэдр» -  четырёхгранник .</a:t>
            </a:r>
            <a:endParaRPr lang="ru-RU" sz="1000"/>
          </a:p>
          <a:p>
            <a:pPr algn="just"/>
            <a:r>
              <a:rPr lang="ru-RU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just"/>
            <a:r>
              <a:rPr lang="ru-RU"/>
              <a:t>У правильного тетраэдра грани – правильные треугольники;  в каждой вершине сходится по три ребра.</a:t>
            </a:r>
          </a:p>
          <a:p>
            <a:pPr algn="just"/>
            <a:r>
              <a:rPr lang="ru-RU"/>
              <a:t>Тетраэдр представляет собой треугольную пирамиду, у которой  все ребра равны.</a:t>
            </a:r>
          </a:p>
        </p:txBody>
      </p:sp>
      <p:sp>
        <p:nvSpPr>
          <p:cNvPr id="56368" name="Text Box 48"/>
          <p:cNvSpPr txBox="1">
            <a:spLocks noChangeArrowheads="1"/>
          </p:cNvSpPr>
          <p:nvPr/>
        </p:nvSpPr>
        <p:spPr bwMode="auto">
          <a:xfrm>
            <a:off x="4408488" y="5443538"/>
            <a:ext cx="2800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/>
              <a:t>Кнопка для перехода к таблице</a:t>
            </a:r>
          </a:p>
        </p:txBody>
      </p:sp>
      <p:graphicFrame>
        <p:nvGraphicFramePr>
          <p:cNvPr id="56371" name="Object 51"/>
          <p:cNvGraphicFramePr>
            <a:graphicFrameLocks noChangeAspect="1"/>
          </p:cNvGraphicFramePr>
          <p:nvPr>
            <p:ph sz="half" idx="2"/>
          </p:nvPr>
        </p:nvGraphicFramePr>
        <p:xfrm>
          <a:off x="7596336" y="404813"/>
          <a:ext cx="1375102" cy="1295996"/>
        </p:xfrm>
        <a:graphic>
          <a:graphicData uri="http://schemas.openxmlformats.org/presentationml/2006/ole">
            <p:oleObj spid="_x0000_s3074" name="Точечный рисунок" r:id="rId4" imgW="2000000" imgH="1886213" progId="PBrush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Правильный гексаэдр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323850" y="1125538"/>
            <a:ext cx="2592388" cy="2713037"/>
            <a:chOff x="113" y="618"/>
            <a:chExt cx="1633" cy="1709"/>
          </a:xfrm>
        </p:grpSpPr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295" y="799"/>
              <a:ext cx="1271" cy="1271"/>
              <a:chOff x="295" y="799"/>
              <a:chExt cx="1271" cy="1271"/>
            </a:xfrm>
          </p:grpSpPr>
          <p:sp>
            <p:nvSpPr>
              <p:cNvPr id="57352" name="AutoShape 8"/>
              <p:cNvSpPr>
                <a:spLocks noChangeArrowheads="1"/>
              </p:cNvSpPr>
              <p:nvPr/>
            </p:nvSpPr>
            <p:spPr bwMode="auto">
              <a:xfrm>
                <a:off x="295" y="799"/>
                <a:ext cx="1271" cy="1271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353" name="Line 9"/>
              <p:cNvSpPr>
                <a:spLocks noChangeShapeType="1"/>
              </p:cNvSpPr>
              <p:nvPr/>
            </p:nvSpPr>
            <p:spPr bwMode="auto">
              <a:xfrm>
                <a:off x="612" y="799"/>
                <a:ext cx="0" cy="9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354" name="Line 10"/>
              <p:cNvSpPr>
                <a:spLocks noChangeShapeType="1"/>
              </p:cNvSpPr>
              <p:nvPr/>
            </p:nvSpPr>
            <p:spPr bwMode="auto">
              <a:xfrm flipH="1">
                <a:off x="612" y="1752"/>
                <a:ext cx="95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355" name="Line 11"/>
              <p:cNvSpPr>
                <a:spLocks noChangeShapeType="1"/>
              </p:cNvSpPr>
              <p:nvPr/>
            </p:nvSpPr>
            <p:spPr bwMode="auto">
              <a:xfrm flipH="1">
                <a:off x="295" y="1752"/>
                <a:ext cx="317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7358" name="Text Box 14"/>
            <p:cNvSpPr txBox="1">
              <a:spLocks noChangeArrowheads="1"/>
            </p:cNvSpPr>
            <p:nvPr/>
          </p:nvSpPr>
          <p:spPr bwMode="auto">
            <a:xfrm>
              <a:off x="113" y="2115"/>
              <a:ext cx="31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/>
                <a:t>А</a:t>
              </a:r>
            </a:p>
          </p:txBody>
        </p:sp>
        <p:sp>
          <p:nvSpPr>
            <p:cNvPr id="57359" name="Text Box 15"/>
            <p:cNvSpPr txBox="1">
              <a:spLocks noChangeArrowheads="1"/>
            </p:cNvSpPr>
            <p:nvPr/>
          </p:nvSpPr>
          <p:spPr bwMode="auto">
            <a:xfrm>
              <a:off x="1189" y="2114"/>
              <a:ext cx="19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/>
                <a:t>B</a:t>
              </a:r>
              <a:endParaRPr lang="ru-RU" sz="1400" b="1"/>
            </a:p>
          </p:txBody>
        </p:sp>
        <p:sp>
          <p:nvSpPr>
            <p:cNvPr id="57360" name="Text Box 16"/>
            <p:cNvSpPr txBox="1">
              <a:spLocks noChangeArrowheads="1"/>
            </p:cNvSpPr>
            <p:nvPr/>
          </p:nvSpPr>
          <p:spPr bwMode="auto">
            <a:xfrm>
              <a:off x="1474" y="618"/>
              <a:ext cx="2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/>
                <a:t>C</a:t>
              </a:r>
              <a:r>
                <a:rPr lang="en-US" sz="1400" b="1" baseline="-25000"/>
                <a:t>1</a:t>
              </a:r>
              <a:endParaRPr lang="ru-RU" sz="1400" b="1"/>
            </a:p>
          </p:txBody>
        </p:sp>
        <p:sp>
          <p:nvSpPr>
            <p:cNvPr id="57361" name="Text Box 17"/>
            <p:cNvSpPr txBox="1">
              <a:spLocks noChangeArrowheads="1"/>
            </p:cNvSpPr>
            <p:nvPr/>
          </p:nvSpPr>
          <p:spPr bwMode="auto">
            <a:xfrm>
              <a:off x="385" y="618"/>
              <a:ext cx="31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/>
                <a:t>D</a:t>
              </a:r>
              <a:r>
                <a:rPr lang="en-US" sz="1400" b="1" baseline="-25000"/>
                <a:t>1</a:t>
              </a:r>
              <a:endParaRPr lang="ru-RU" sz="1400" b="1"/>
            </a:p>
          </p:txBody>
        </p:sp>
        <p:sp>
          <p:nvSpPr>
            <p:cNvPr id="57362" name="Text Box 18"/>
            <p:cNvSpPr txBox="1">
              <a:spLocks noChangeArrowheads="1"/>
            </p:cNvSpPr>
            <p:nvPr/>
          </p:nvSpPr>
          <p:spPr bwMode="auto">
            <a:xfrm>
              <a:off x="1552" y="1673"/>
              <a:ext cx="19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400" b="1"/>
                <a:t>C</a:t>
              </a:r>
              <a:endParaRPr lang="ru-RU" sz="1400" b="1"/>
            </a:p>
          </p:txBody>
        </p:sp>
        <p:sp>
          <p:nvSpPr>
            <p:cNvPr id="57363" name="Text Box 19"/>
            <p:cNvSpPr txBox="1">
              <a:spLocks noChangeArrowheads="1"/>
            </p:cNvSpPr>
            <p:nvPr/>
          </p:nvSpPr>
          <p:spPr bwMode="auto">
            <a:xfrm>
              <a:off x="612" y="1752"/>
              <a:ext cx="22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/>
                <a:t>D</a:t>
              </a:r>
              <a:endParaRPr lang="ru-RU" sz="1400" b="1"/>
            </a:p>
          </p:txBody>
        </p:sp>
        <p:sp>
          <p:nvSpPr>
            <p:cNvPr id="57365" name="Text Box 21"/>
            <p:cNvSpPr txBox="1">
              <a:spLocks noChangeArrowheads="1"/>
            </p:cNvSpPr>
            <p:nvPr/>
          </p:nvSpPr>
          <p:spPr bwMode="auto">
            <a:xfrm>
              <a:off x="1066" y="890"/>
              <a:ext cx="31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/>
                <a:t>B</a:t>
              </a:r>
              <a:r>
                <a:rPr lang="en-US" sz="1400" b="1" baseline="-25000"/>
                <a:t>1</a:t>
              </a:r>
              <a:endParaRPr lang="ru-RU" sz="1400" b="1"/>
            </a:p>
          </p:txBody>
        </p:sp>
        <p:sp>
          <p:nvSpPr>
            <p:cNvPr id="57366" name="Text Box 22"/>
            <p:cNvSpPr txBox="1">
              <a:spLocks noChangeArrowheads="1"/>
            </p:cNvSpPr>
            <p:nvPr/>
          </p:nvSpPr>
          <p:spPr bwMode="auto">
            <a:xfrm>
              <a:off x="113" y="890"/>
              <a:ext cx="38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/>
                <a:t>A</a:t>
              </a:r>
              <a:r>
                <a:rPr lang="en-US" sz="1400" b="1" baseline="-25000"/>
                <a:t>1</a:t>
              </a:r>
              <a:endParaRPr lang="ru-RU" sz="1400" b="1"/>
            </a:p>
          </p:txBody>
        </p:sp>
      </p:grp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684213" y="4149725"/>
            <a:ext cx="2087562" cy="1584325"/>
            <a:chOff x="567" y="2614"/>
            <a:chExt cx="907" cy="679"/>
          </a:xfrm>
        </p:grpSpPr>
        <p:sp>
          <p:nvSpPr>
            <p:cNvPr id="57369" name="Rectangle 25"/>
            <p:cNvSpPr>
              <a:spLocks noChangeArrowheads="1"/>
            </p:cNvSpPr>
            <p:nvPr/>
          </p:nvSpPr>
          <p:spPr bwMode="auto">
            <a:xfrm>
              <a:off x="793" y="2614"/>
              <a:ext cx="227" cy="2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70" name="Rectangle 26"/>
            <p:cNvSpPr>
              <a:spLocks noChangeArrowheads="1"/>
            </p:cNvSpPr>
            <p:nvPr/>
          </p:nvSpPr>
          <p:spPr bwMode="auto">
            <a:xfrm>
              <a:off x="793" y="2614"/>
              <a:ext cx="227" cy="2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73" name="Rectangle 29"/>
            <p:cNvSpPr>
              <a:spLocks noChangeArrowheads="1"/>
            </p:cNvSpPr>
            <p:nvPr/>
          </p:nvSpPr>
          <p:spPr bwMode="auto">
            <a:xfrm>
              <a:off x="793" y="2614"/>
              <a:ext cx="227" cy="2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76" name="Rectangle 32"/>
            <p:cNvSpPr>
              <a:spLocks noChangeArrowheads="1"/>
            </p:cNvSpPr>
            <p:nvPr/>
          </p:nvSpPr>
          <p:spPr bwMode="auto">
            <a:xfrm>
              <a:off x="793" y="2614"/>
              <a:ext cx="227" cy="2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80" name="Rectangle 36"/>
            <p:cNvSpPr>
              <a:spLocks noChangeArrowheads="1"/>
            </p:cNvSpPr>
            <p:nvPr/>
          </p:nvSpPr>
          <p:spPr bwMode="auto">
            <a:xfrm>
              <a:off x="793" y="2840"/>
              <a:ext cx="227" cy="2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81" name="Rectangle 37"/>
            <p:cNvSpPr>
              <a:spLocks noChangeArrowheads="1"/>
            </p:cNvSpPr>
            <p:nvPr/>
          </p:nvSpPr>
          <p:spPr bwMode="auto">
            <a:xfrm>
              <a:off x="793" y="3067"/>
              <a:ext cx="227" cy="2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82" name="Rectangle 38"/>
            <p:cNvSpPr>
              <a:spLocks noChangeArrowheads="1"/>
            </p:cNvSpPr>
            <p:nvPr/>
          </p:nvSpPr>
          <p:spPr bwMode="auto">
            <a:xfrm>
              <a:off x="567" y="2840"/>
              <a:ext cx="227" cy="2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83" name="Rectangle 39"/>
            <p:cNvSpPr>
              <a:spLocks noChangeArrowheads="1"/>
            </p:cNvSpPr>
            <p:nvPr/>
          </p:nvSpPr>
          <p:spPr bwMode="auto">
            <a:xfrm>
              <a:off x="1020" y="2840"/>
              <a:ext cx="227" cy="2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84" name="Rectangle 40"/>
            <p:cNvSpPr>
              <a:spLocks noChangeArrowheads="1"/>
            </p:cNvSpPr>
            <p:nvPr/>
          </p:nvSpPr>
          <p:spPr bwMode="auto">
            <a:xfrm>
              <a:off x="1247" y="2840"/>
              <a:ext cx="227" cy="2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7596188" y="5445125"/>
            <a:ext cx="863600" cy="504825"/>
            <a:chOff x="4604" y="2795"/>
            <a:chExt cx="624" cy="336"/>
          </a:xfrm>
        </p:grpSpPr>
        <p:sp>
          <p:nvSpPr>
            <p:cNvPr id="57388" name="Oval 44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4" y="2795"/>
              <a:ext cx="624" cy="336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5725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89" name="Oval 4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95" y="2795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60392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7391" name="Text Box 47"/>
          <p:cNvSpPr txBox="1">
            <a:spLocks noChangeArrowheads="1"/>
          </p:cNvSpPr>
          <p:nvPr/>
        </p:nvSpPr>
        <p:spPr bwMode="auto">
          <a:xfrm>
            <a:off x="2771800" y="2565400"/>
            <a:ext cx="58896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Гексаэдр - шестигранник.</a:t>
            </a:r>
          </a:p>
          <a:p>
            <a:pPr>
              <a:spcBef>
                <a:spcPct val="50000"/>
              </a:spcBef>
            </a:pPr>
            <a:r>
              <a:rPr lang="ru-RU" dirty="0"/>
              <a:t>У правильного гексаэдра (куба) все грани -квадраты; в каждой вершине сходится по три ребра. Куб представляет собой прямоугольный параллелепипед с равными </a:t>
            </a:r>
            <a:r>
              <a:rPr lang="ru-RU" dirty="0" smtClean="0"/>
              <a:t>рёбрами.</a:t>
            </a:r>
          </a:p>
          <a:p>
            <a:pPr>
              <a:spcBef>
                <a:spcPct val="50000"/>
              </a:spcBef>
            </a:pPr>
            <a:r>
              <a:rPr lang="ru-RU" dirty="0" err="1" smtClean="0">
                <a:hlinkClick r:id="rId3" action="ppaction://hlinkfile"/>
              </a:rPr>
              <a:t>Что-Где-Когда</a:t>
            </a:r>
            <a:r>
              <a:rPr lang="ru-RU" dirty="0" smtClean="0">
                <a:hlinkClick r:id="rId3" action="ppaction://hlinkfile"/>
              </a:rPr>
              <a:t>- - Черный ящик.</a:t>
            </a:r>
            <a:r>
              <a:rPr lang="en-US" dirty="0" smtClean="0">
                <a:hlinkClick r:id="rId3" action="ppaction://hlinkfile"/>
              </a:rPr>
              <a:t>mp3</a:t>
            </a:r>
            <a:endParaRPr lang="ru-RU" dirty="0" smtClean="0"/>
          </a:p>
          <a:p>
            <a:pPr>
              <a:spcBef>
                <a:spcPct val="50000"/>
              </a:spcBef>
            </a:pPr>
            <a:r>
              <a:rPr lang="en-US" dirty="0" err="1" smtClean="0">
                <a:hlinkClick r:id="rId4" action="ppaction://hlinkfile"/>
              </a:rPr>
              <a:t>khachaturjan</a:t>
            </a:r>
            <a:r>
              <a:rPr lang="en-US" dirty="0" smtClean="0">
                <a:hlinkClick r:id="rId4" action="ppaction://hlinkfile"/>
              </a:rPr>
              <a:t>-</a:t>
            </a:r>
            <a:r>
              <a:rPr lang="en-US" dirty="0" err="1" smtClean="0">
                <a:hlinkClick r:id="rId4" action="ppaction://hlinkfile"/>
              </a:rPr>
              <a:t>tanec</a:t>
            </a:r>
            <a:r>
              <a:rPr lang="en-US" dirty="0" smtClean="0">
                <a:hlinkClick r:id="rId4" action="ppaction://hlinkfile"/>
              </a:rPr>
              <a:t>-s-</a:t>
            </a:r>
            <a:r>
              <a:rPr lang="en-US" dirty="0" err="1" smtClean="0">
                <a:hlinkClick r:id="rId4" action="ppaction://hlinkfile"/>
              </a:rPr>
              <a:t>sabljami</a:t>
            </a:r>
            <a:r>
              <a:rPr lang="en-US" dirty="0" smtClean="0">
                <a:hlinkClick r:id="rId4" action="ppaction://hlinkfile"/>
              </a:rPr>
              <a:t>-(mp3-crazy.net).mp3</a:t>
            </a: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endParaRPr lang="ru-RU" dirty="0"/>
          </a:p>
        </p:txBody>
      </p:sp>
      <p:pic>
        <p:nvPicPr>
          <p:cNvPr id="57392" name="Picture 48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7524329" y="333375"/>
            <a:ext cx="1484734" cy="1512283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Правильный октаэдр</a:t>
            </a: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179388" y="1268413"/>
            <a:ext cx="2519362" cy="2568575"/>
            <a:chOff x="204" y="663"/>
            <a:chExt cx="1587" cy="1618"/>
          </a:xfrm>
        </p:grpSpPr>
        <p:grpSp>
          <p:nvGrpSpPr>
            <p:cNvPr id="3" name="Group 33"/>
            <p:cNvGrpSpPr>
              <a:grpSpLocks/>
            </p:cNvGrpSpPr>
            <p:nvPr/>
          </p:nvGrpSpPr>
          <p:grpSpPr bwMode="auto">
            <a:xfrm>
              <a:off x="385" y="890"/>
              <a:ext cx="1225" cy="1180"/>
              <a:chOff x="2562" y="1298"/>
              <a:chExt cx="1225" cy="1180"/>
            </a:xfrm>
          </p:grpSpPr>
          <p:sp>
            <p:nvSpPr>
              <p:cNvPr id="58388" name="Line 20"/>
              <p:cNvSpPr>
                <a:spLocks noChangeShapeType="1"/>
              </p:cNvSpPr>
              <p:nvPr/>
            </p:nvSpPr>
            <p:spPr bwMode="auto">
              <a:xfrm flipV="1">
                <a:off x="2562" y="1298"/>
                <a:ext cx="636" cy="635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89" name="Line 21"/>
              <p:cNvSpPr>
                <a:spLocks noChangeShapeType="1"/>
              </p:cNvSpPr>
              <p:nvPr/>
            </p:nvSpPr>
            <p:spPr bwMode="auto">
              <a:xfrm>
                <a:off x="3198" y="1298"/>
                <a:ext cx="589" cy="635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90" name="Line 22"/>
              <p:cNvSpPr>
                <a:spLocks noChangeShapeType="1"/>
              </p:cNvSpPr>
              <p:nvPr/>
            </p:nvSpPr>
            <p:spPr bwMode="auto">
              <a:xfrm flipH="1">
                <a:off x="3016" y="1933"/>
                <a:ext cx="771" cy="182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91" name="Line 23"/>
              <p:cNvSpPr>
                <a:spLocks noChangeShapeType="1"/>
              </p:cNvSpPr>
              <p:nvPr/>
            </p:nvSpPr>
            <p:spPr bwMode="auto">
              <a:xfrm flipH="1" flipV="1">
                <a:off x="2562" y="1933"/>
                <a:ext cx="454" cy="182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92" name="Line 24"/>
              <p:cNvSpPr>
                <a:spLocks noChangeShapeType="1"/>
              </p:cNvSpPr>
              <p:nvPr/>
            </p:nvSpPr>
            <p:spPr bwMode="auto">
              <a:xfrm flipV="1">
                <a:off x="3198" y="1933"/>
                <a:ext cx="589" cy="545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93" name="Line 25"/>
              <p:cNvSpPr>
                <a:spLocks noChangeShapeType="1"/>
              </p:cNvSpPr>
              <p:nvPr/>
            </p:nvSpPr>
            <p:spPr bwMode="auto">
              <a:xfrm flipH="1" flipV="1">
                <a:off x="2562" y="1933"/>
                <a:ext cx="636" cy="545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94" name="Line 26"/>
              <p:cNvSpPr>
                <a:spLocks noChangeShapeType="1"/>
              </p:cNvSpPr>
              <p:nvPr/>
            </p:nvSpPr>
            <p:spPr bwMode="auto">
              <a:xfrm flipV="1">
                <a:off x="2562" y="1797"/>
                <a:ext cx="817" cy="136"/>
              </a:xfrm>
              <a:prstGeom prst="line">
                <a:avLst/>
              </a:prstGeom>
              <a:noFill/>
              <a:ln w="19050">
                <a:solidFill>
                  <a:srgbClr val="0066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95" name="Line 27"/>
              <p:cNvSpPr>
                <a:spLocks noChangeShapeType="1"/>
              </p:cNvSpPr>
              <p:nvPr/>
            </p:nvSpPr>
            <p:spPr bwMode="auto">
              <a:xfrm>
                <a:off x="3379" y="1797"/>
                <a:ext cx="408" cy="136"/>
              </a:xfrm>
              <a:prstGeom prst="line">
                <a:avLst/>
              </a:prstGeom>
              <a:noFill/>
              <a:ln w="19050">
                <a:solidFill>
                  <a:srgbClr val="0066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96" name="Line 28"/>
              <p:cNvSpPr>
                <a:spLocks noChangeShapeType="1"/>
              </p:cNvSpPr>
              <p:nvPr/>
            </p:nvSpPr>
            <p:spPr bwMode="auto">
              <a:xfrm flipH="1">
                <a:off x="3198" y="1797"/>
                <a:ext cx="181" cy="681"/>
              </a:xfrm>
              <a:prstGeom prst="line">
                <a:avLst/>
              </a:prstGeom>
              <a:noFill/>
              <a:ln w="19050">
                <a:solidFill>
                  <a:srgbClr val="0066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97" name="Line 29"/>
              <p:cNvSpPr>
                <a:spLocks noChangeShapeType="1"/>
              </p:cNvSpPr>
              <p:nvPr/>
            </p:nvSpPr>
            <p:spPr bwMode="auto">
              <a:xfrm>
                <a:off x="3198" y="1298"/>
                <a:ext cx="181" cy="499"/>
              </a:xfrm>
              <a:prstGeom prst="line">
                <a:avLst/>
              </a:prstGeom>
              <a:noFill/>
              <a:ln w="19050">
                <a:solidFill>
                  <a:srgbClr val="0066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99" name="Line 31"/>
              <p:cNvSpPr>
                <a:spLocks noChangeShapeType="1"/>
              </p:cNvSpPr>
              <p:nvPr/>
            </p:nvSpPr>
            <p:spPr bwMode="auto">
              <a:xfrm>
                <a:off x="3016" y="2115"/>
                <a:ext cx="182" cy="363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400" name="Line 32"/>
              <p:cNvSpPr>
                <a:spLocks noChangeShapeType="1"/>
              </p:cNvSpPr>
              <p:nvPr/>
            </p:nvSpPr>
            <p:spPr bwMode="auto">
              <a:xfrm flipH="1">
                <a:off x="3016" y="1298"/>
                <a:ext cx="182" cy="817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8402" name="Text Box 34"/>
            <p:cNvSpPr txBox="1">
              <a:spLocks noChangeArrowheads="1"/>
            </p:cNvSpPr>
            <p:nvPr/>
          </p:nvSpPr>
          <p:spPr bwMode="auto">
            <a:xfrm>
              <a:off x="204" y="1480"/>
              <a:ext cx="36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A</a:t>
              </a:r>
              <a:endParaRPr lang="ru-RU" sz="1600" b="1"/>
            </a:p>
          </p:txBody>
        </p:sp>
        <p:sp>
          <p:nvSpPr>
            <p:cNvPr id="58403" name="Text Box 35"/>
            <p:cNvSpPr txBox="1">
              <a:spLocks noChangeArrowheads="1"/>
            </p:cNvSpPr>
            <p:nvPr/>
          </p:nvSpPr>
          <p:spPr bwMode="auto">
            <a:xfrm>
              <a:off x="839" y="2069"/>
              <a:ext cx="27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M</a:t>
              </a:r>
              <a:endParaRPr lang="ru-RU" sz="1600" b="1"/>
            </a:p>
          </p:txBody>
        </p:sp>
        <p:sp>
          <p:nvSpPr>
            <p:cNvPr id="58404" name="Text Box 36"/>
            <p:cNvSpPr txBox="1">
              <a:spLocks noChangeArrowheads="1"/>
            </p:cNvSpPr>
            <p:nvPr/>
          </p:nvSpPr>
          <p:spPr bwMode="auto">
            <a:xfrm>
              <a:off x="1610" y="1389"/>
              <a:ext cx="18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C</a:t>
              </a:r>
              <a:endParaRPr lang="ru-RU" sz="1600" b="1"/>
            </a:p>
          </p:txBody>
        </p:sp>
        <p:sp>
          <p:nvSpPr>
            <p:cNvPr id="58406" name="Text Box 38"/>
            <p:cNvSpPr txBox="1">
              <a:spLocks noChangeArrowheads="1"/>
            </p:cNvSpPr>
            <p:nvPr/>
          </p:nvSpPr>
          <p:spPr bwMode="auto">
            <a:xfrm>
              <a:off x="884" y="1661"/>
              <a:ext cx="27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B</a:t>
              </a:r>
              <a:endParaRPr lang="ru-RU" sz="1600" b="1"/>
            </a:p>
          </p:txBody>
        </p:sp>
        <p:sp>
          <p:nvSpPr>
            <p:cNvPr id="58407" name="Text Box 39"/>
            <p:cNvSpPr txBox="1">
              <a:spLocks noChangeArrowheads="1"/>
            </p:cNvSpPr>
            <p:nvPr/>
          </p:nvSpPr>
          <p:spPr bwMode="auto">
            <a:xfrm>
              <a:off x="975" y="663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F</a:t>
              </a:r>
              <a:endParaRPr lang="ru-RU" sz="1600" b="1"/>
            </a:p>
          </p:txBody>
        </p:sp>
        <p:sp>
          <p:nvSpPr>
            <p:cNvPr id="58408" name="Text Box 40"/>
            <p:cNvSpPr txBox="1">
              <a:spLocks noChangeArrowheads="1"/>
            </p:cNvSpPr>
            <p:nvPr/>
          </p:nvSpPr>
          <p:spPr bwMode="auto">
            <a:xfrm>
              <a:off x="975" y="1207"/>
              <a:ext cx="27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D</a:t>
              </a:r>
              <a:endParaRPr lang="ru-RU" sz="1600" b="1"/>
            </a:p>
          </p:txBody>
        </p:sp>
      </p:grpSp>
      <p:grpSp>
        <p:nvGrpSpPr>
          <p:cNvPr id="4" name="Group 58"/>
          <p:cNvGrpSpPr>
            <a:grpSpLocks/>
          </p:cNvGrpSpPr>
          <p:nvPr/>
        </p:nvGrpSpPr>
        <p:grpSpPr bwMode="auto">
          <a:xfrm>
            <a:off x="468313" y="4365625"/>
            <a:ext cx="2808287" cy="1655763"/>
            <a:chOff x="1292" y="1888"/>
            <a:chExt cx="2345" cy="1392"/>
          </a:xfrm>
        </p:grpSpPr>
        <p:sp>
          <p:nvSpPr>
            <p:cNvPr id="58418" name="AutoShape 50"/>
            <p:cNvSpPr>
              <a:spLocks noChangeArrowheads="1"/>
            </p:cNvSpPr>
            <p:nvPr/>
          </p:nvSpPr>
          <p:spPr bwMode="auto">
            <a:xfrm rot="5400000">
              <a:off x="3016" y="2659"/>
              <a:ext cx="666" cy="576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28575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19" name="AutoShape 51"/>
            <p:cNvSpPr>
              <a:spLocks noChangeArrowheads="1"/>
            </p:cNvSpPr>
            <p:nvPr/>
          </p:nvSpPr>
          <p:spPr bwMode="auto">
            <a:xfrm rot="16200000">
              <a:off x="2427" y="2659"/>
              <a:ext cx="666" cy="576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28575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20" name="AutoShape 52"/>
            <p:cNvSpPr>
              <a:spLocks noChangeArrowheads="1"/>
            </p:cNvSpPr>
            <p:nvPr/>
          </p:nvSpPr>
          <p:spPr bwMode="auto">
            <a:xfrm rot="16200000">
              <a:off x="1837" y="2296"/>
              <a:ext cx="666" cy="576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28575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21" name="AutoShape 53"/>
            <p:cNvSpPr>
              <a:spLocks noChangeArrowheads="1"/>
            </p:cNvSpPr>
            <p:nvPr/>
          </p:nvSpPr>
          <p:spPr bwMode="auto">
            <a:xfrm rot="16200000">
              <a:off x="1247" y="2659"/>
              <a:ext cx="666" cy="576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28575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22" name="AutoShape 54"/>
            <p:cNvSpPr>
              <a:spLocks noChangeArrowheads="1"/>
            </p:cNvSpPr>
            <p:nvPr/>
          </p:nvSpPr>
          <p:spPr bwMode="auto">
            <a:xfrm rot="16200000">
              <a:off x="2427" y="1933"/>
              <a:ext cx="666" cy="576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28575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23" name="AutoShape 55"/>
            <p:cNvSpPr>
              <a:spLocks noChangeArrowheads="1"/>
            </p:cNvSpPr>
            <p:nvPr/>
          </p:nvSpPr>
          <p:spPr bwMode="auto">
            <a:xfrm rot="5400000">
              <a:off x="1837" y="2659"/>
              <a:ext cx="666" cy="576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28575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24" name="AutoShape 56"/>
            <p:cNvSpPr>
              <a:spLocks noChangeArrowheads="1"/>
            </p:cNvSpPr>
            <p:nvPr/>
          </p:nvSpPr>
          <p:spPr bwMode="auto">
            <a:xfrm rot="5400000">
              <a:off x="2427" y="2296"/>
              <a:ext cx="666" cy="576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28575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25" name="AutoShape 57"/>
            <p:cNvSpPr>
              <a:spLocks noChangeArrowheads="1"/>
            </p:cNvSpPr>
            <p:nvPr/>
          </p:nvSpPr>
          <p:spPr bwMode="auto">
            <a:xfrm rot="5400000">
              <a:off x="1837" y="1933"/>
              <a:ext cx="666" cy="576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28575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63"/>
          <p:cNvGrpSpPr>
            <a:grpSpLocks/>
          </p:cNvGrpSpPr>
          <p:nvPr/>
        </p:nvGrpSpPr>
        <p:grpSpPr bwMode="auto">
          <a:xfrm>
            <a:off x="7596188" y="5516563"/>
            <a:ext cx="936625" cy="433387"/>
            <a:chOff x="4604" y="2795"/>
            <a:chExt cx="624" cy="336"/>
          </a:xfrm>
        </p:grpSpPr>
        <p:sp>
          <p:nvSpPr>
            <p:cNvPr id="58429" name="Oval 6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4" y="2795"/>
              <a:ext cx="624" cy="336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5725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430" name="Oval 62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95" y="2795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60392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8432" name="Text Box 64"/>
          <p:cNvSpPr txBox="1">
            <a:spLocks noChangeArrowheads="1"/>
          </p:cNvSpPr>
          <p:nvPr/>
        </p:nvSpPr>
        <p:spPr bwMode="auto">
          <a:xfrm>
            <a:off x="2916238" y="2565400"/>
            <a:ext cx="540067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/>
              <a:t>Октаэдр - восьмигранник.</a:t>
            </a:r>
          </a:p>
          <a:p>
            <a:pPr algn="just">
              <a:spcBef>
                <a:spcPct val="50000"/>
              </a:spcBef>
            </a:pPr>
            <a:r>
              <a:rPr lang="ru-RU"/>
              <a:t>У октаэдра грани – правильные треугольники, но в отличие от тетраэдра в каждой вершине сходится по четыре ребра.</a:t>
            </a:r>
          </a:p>
        </p:txBody>
      </p:sp>
      <p:pic>
        <p:nvPicPr>
          <p:cNvPr id="58433" name="Picture 6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524328" y="188640"/>
            <a:ext cx="1427438" cy="1725709"/>
          </a:xfrm>
          <a:noFill/>
          <a:ln/>
        </p:spPr>
      </p:pic>
      <p:sp>
        <p:nvSpPr>
          <p:cNvPr id="58435" name="Rectangle 67"/>
          <p:cNvSpPr>
            <a:spLocks noChangeArrowheads="1"/>
          </p:cNvSpPr>
          <p:nvPr/>
        </p:nvSpPr>
        <p:spPr bwMode="auto">
          <a:xfrm>
            <a:off x="4572000" y="5589588"/>
            <a:ext cx="2800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/>
              <a:t>Кнопка для перехода к таблице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Правильный икосаэдр</a:t>
            </a: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468313" y="1412875"/>
            <a:ext cx="2089150" cy="1943100"/>
            <a:chOff x="476" y="845"/>
            <a:chExt cx="1089" cy="952"/>
          </a:xfrm>
        </p:grpSpPr>
        <p:sp>
          <p:nvSpPr>
            <p:cNvPr id="68616" name="Line 8"/>
            <p:cNvSpPr>
              <a:spLocks noChangeShapeType="1"/>
            </p:cNvSpPr>
            <p:nvPr/>
          </p:nvSpPr>
          <p:spPr bwMode="auto">
            <a:xfrm flipV="1">
              <a:off x="476" y="1117"/>
              <a:ext cx="408" cy="181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17" name="Line 9"/>
            <p:cNvSpPr>
              <a:spLocks noChangeShapeType="1"/>
            </p:cNvSpPr>
            <p:nvPr/>
          </p:nvSpPr>
          <p:spPr bwMode="auto">
            <a:xfrm>
              <a:off x="884" y="1117"/>
              <a:ext cx="46" cy="408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18" name="Line 10"/>
            <p:cNvSpPr>
              <a:spLocks noChangeShapeType="1"/>
            </p:cNvSpPr>
            <p:nvPr/>
          </p:nvSpPr>
          <p:spPr bwMode="auto">
            <a:xfrm flipH="1" flipV="1">
              <a:off x="476" y="1298"/>
              <a:ext cx="454" cy="227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19" name="Line 11"/>
            <p:cNvSpPr>
              <a:spLocks noChangeShapeType="1"/>
            </p:cNvSpPr>
            <p:nvPr/>
          </p:nvSpPr>
          <p:spPr bwMode="auto">
            <a:xfrm flipH="1" flipV="1">
              <a:off x="884" y="1117"/>
              <a:ext cx="408" cy="181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0" name="Line 12"/>
            <p:cNvSpPr>
              <a:spLocks noChangeShapeType="1"/>
            </p:cNvSpPr>
            <p:nvPr/>
          </p:nvSpPr>
          <p:spPr bwMode="auto">
            <a:xfrm flipH="1">
              <a:off x="930" y="1298"/>
              <a:ext cx="362" cy="227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1" name="Line 13"/>
            <p:cNvSpPr>
              <a:spLocks noChangeShapeType="1"/>
            </p:cNvSpPr>
            <p:nvPr/>
          </p:nvSpPr>
          <p:spPr bwMode="auto">
            <a:xfrm flipV="1">
              <a:off x="1292" y="1298"/>
              <a:ext cx="0" cy="499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2" name="Line 14"/>
            <p:cNvSpPr>
              <a:spLocks noChangeShapeType="1"/>
            </p:cNvSpPr>
            <p:nvPr/>
          </p:nvSpPr>
          <p:spPr bwMode="auto">
            <a:xfrm flipH="1" flipV="1">
              <a:off x="930" y="1525"/>
              <a:ext cx="362" cy="272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3" name="Line 15"/>
            <p:cNvSpPr>
              <a:spLocks noChangeShapeType="1"/>
            </p:cNvSpPr>
            <p:nvPr/>
          </p:nvSpPr>
          <p:spPr bwMode="auto">
            <a:xfrm flipV="1">
              <a:off x="748" y="1525"/>
              <a:ext cx="182" cy="272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4" name="Line 16"/>
            <p:cNvSpPr>
              <a:spLocks noChangeShapeType="1"/>
            </p:cNvSpPr>
            <p:nvPr/>
          </p:nvSpPr>
          <p:spPr bwMode="auto">
            <a:xfrm>
              <a:off x="748" y="1797"/>
              <a:ext cx="544" cy="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5" name="Line 17"/>
            <p:cNvSpPr>
              <a:spLocks noChangeShapeType="1"/>
            </p:cNvSpPr>
            <p:nvPr/>
          </p:nvSpPr>
          <p:spPr bwMode="auto">
            <a:xfrm flipH="1" flipV="1">
              <a:off x="476" y="1298"/>
              <a:ext cx="272" cy="499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6" name="Line 18"/>
            <p:cNvSpPr>
              <a:spLocks noChangeShapeType="1"/>
            </p:cNvSpPr>
            <p:nvPr/>
          </p:nvSpPr>
          <p:spPr bwMode="auto">
            <a:xfrm flipV="1">
              <a:off x="476" y="845"/>
              <a:ext cx="272" cy="453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7" name="Line 19"/>
            <p:cNvSpPr>
              <a:spLocks noChangeShapeType="1"/>
            </p:cNvSpPr>
            <p:nvPr/>
          </p:nvSpPr>
          <p:spPr bwMode="auto">
            <a:xfrm>
              <a:off x="748" y="845"/>
              <a:ext cx="544" cy="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8" name="Line 20"/>
            <p:cNvSpPr>
              <a:spLocks noChangeShapeType="1"/>
            </p:cNvSpPr>
            <p:nvPr/>
          </p:nvSpPr>
          <p:spPr bwMode="auto">
            <a:xfrm flipV="1">
              <a:off x="1292" y="845"/>
              <a:ext cx="0" cy="453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29" name="Line 21"/>
            <p:cNvSpPr>
              <a:spLocks noChangeShapeType="1"/>
            </p:cNvSpPr>
            <p:nvPr/>
          </p:nvSpPr>
          <p:spPr bwMode="auto">
            <a:xfrm>
              <a:off x="1292" y="845"/>
              <a:ext cx="273" cy="453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0" name="Line 22"/>
            <p:cNvSpPr>
              <a:spLocks noChangeShapeType="1"/>
            </p:cNvSpPr>
            <p:nvPr/>
          </p:nvSpPr>
          <p:spPr bwMode="auto">
            <a:xfrm flipH="1">
              <a:off x="1292" y="1298"/>
              <a:ext cx="273" cy="499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1" name="Line 23"/>
            <p:cNvSpPr>
              <a:spLocks noChangeShapeType="1"/>
            </p:cNvSpPr>
            <p:nvPr/>
          </p:nvSpPr>
          <p:spPr bwMode="auto">
            <a:xfrm flipH="1">
              <a:off x="1292" y="1298"/>
              <a:ext cx="273" cy="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2" name="Line 24"/>
            <p:cNvSpPr>
              <a:spLocks noChangeShapeType="1"/>
            </p:cNvSpPr>
            <p:nvPr/>
          </p:nvSpPr>
          <p:spPr bwMode="auto">
            <a:xfrm>
              <a:off x="748" y="845"/>
              <a:ext cx="136" cy="272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3" name="Line 25"/>
            <p:cNvSpPr>
              <a:spLocks noChangeShapeType="1"/>
            </p:cNvSpPr>
            <p:nvPr/>
          </p:nvSpPr>
          <p:spPr bwMode="auto">
            <a:xfrm flipH="1">
              <a:off x="884" y="845"/>
              <a:ext cx="408" cy="272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4" name="Line 26"/>
            <p:cNvSpPr>
              <a:spLocks noChangeShapeType="1"/>
            </p:cNvSpPr>
            <p:nvPr/>
          </p:nvSpPr>
          <p:spPr bwMode="auto">
            <a:xfrm flipV="1">
              <a:off x="1156" y="845"/>
              <a:ext cx="136" cy="272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5" name="Line 27"/>
            <p:cNvSpPr>
              <a:spLocks noChangeShapeType="1"/>
            </p:cNvSpPr>
            <p:nvPr/>
          </p:nvSpPr>
          <p:spPr bwMode="auto">
            <a:xfrm>
              <a:off x="1156" y="1117"/>
              <a:ext cx="409" cy="181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6" name="Line 28"/>
            <p:cNvSpPr>
              <a:spLocks noChangeShapeType="1"/>
            </p:cNvSpPr>
            <p:nvPr/>
          </p:nvSpPr>
          <p:spPr bwMode="auto">
            <a:xfrm>
              <a:off x="1156" y="1117"/>
              <a:ext cx="0" cy="453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7" name="Line 29"/>
            <p:cNvSpPr>
              <a:spLocks noChangeShapeType="1"/>
            </p:cNvSpPr>
            <p:nvPr/>
          </p:nvSpPr>
          <p:spPr bwMode="auto">
            <a:xfrm flipH="1">
              <a:off x="1156" y="1298"/>
              <a:ext cx="409" cy="272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8" name="Line 30"/>
            <p:cNvSpPr>
              <a:spLocks noChangeShapeType="1"/>
            </p:cNvSpPr>
            <p:nvPr/>
          </p:nvSpPr>
          <p:spPr bwMode="auto">
            <a:xfrm flipH="1">
              <a:off x="748" y="1570"/>
              <a:ext cx="408" cy="227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39" name="Line 31"/>
            <p:cNvSpPr>
              <a:spLocks noChangeShapeType="1"/>
            </p:cNvSpPr>
            <p:nvPr/>
          </p:nvSpPr>
          <p:spPr bwMode="auto">
            <a:xfrm>
              <a:off x="1156" y="1570"/>
              <a:ext cx="136" cy="182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40" name="Line 32"/>
            <p:cNvSpPr>
              <a:spLocks noChangeShapeType="1"/>
            </p:cNvSpPr>
            <p:nvPr/>
          </p:nvSpPr>
          <p:spPr bwMode="auto">
            <a:xfrm>
              <a:off x="748" y="1344"/>
              <a:ext cx="408" cy="226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41" name="Line 33"/>
            <p:cNvSpPr>
              <a:spLocks noChangeShapeType="1"/>
            </p:cNvSpPr>
            <p:nvPr/>
          </p:nvSpPr>
          <p:spPr bwMode="auto">
            <a:xfrm>
              <a:off x="748" y="1344"/>
              <a:ext cx="0" cy="408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42" name="Line 34"/>
            <p:cNvSpPr>
              <a:spLocks noChangeShapeType="1"/>
            </p:cNvSpPr>
            <p:nvPr/>
          </p:nvSpPr>
          <p:spPr bwMode="auto">
            <a:xfrm>
              <a:off x="476" y="1298"/>
              <a:ext cx="272" cy="46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43" name="Line 35"/>
            <p:cNvSpPr>
              <a:spLocks noChangeShapeType="1"/>
            </p:cNvSpPr>
            <p:nvPr/>
          </p:nvSpPr>
          <p:spPr bwMode="auto">
            <a:xfrm flipV="1">
              <a:off x="748" y="1117"/>
              <a:ext cx="408" cy="227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44" name="Line 36"/>
            <p:cNvSpPr>
              <a:spLocks noChangeShapeType="1"/>
            </p:cNvSpPr>
            <p:nvPr/>
          </p:nvSpPr>
          <p:spPr bwMode="auto">
            <a:xfrm>
              <a:off x="748" y="845"/>
              <a:ext cx="0" cy="499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45" name="Line 37"/>
            <p:cNvSpPr>
              <a:spLocks noChangeShapeType="1"/>
            </p:cNvSpPr>
            <p:nvPr/>
          </p:nvSpPr>
          <p:spPr bwMode="auto">
            <a:xfrm>
              <a:off x="748" y="845"/>
              <a:ext cx="408" cy="272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395288" y="3860800"/>
            <a:ext cx="2952750" cy="2160588"/>
            <a:chOff x="249" y="1298"/>
            <a:chExt cx="3039" cy="2404"/>
          </a:xfrm>
        </p:grpSpPr>
        <p:grpSp>
          <p:nvGrpSpPr>
            <p:cNvPr id="4" name="Group 56"/>
            <p:cNvGrpSpPr>
              <a:grpSpLocks/>
            </p:cNvGrpSpPr>
            <p:nvPr/>
          </p:nvGrpSpPr>
          <p:grpSpPr bwMode="auto">
            <a:xfrm>
              <a:off x="249" y="1298"/>
              <a:ext cx="3039" cy="1951"/>
              <a:chOff x="249" y="1298"/>
              <a:chExt cx="3447" cy="2177"/>
            </a:xfrm>
          </p:grpSpPr>
          <p:sp>
            <p:nvSpPr>
              <p:cNvPr id="68649" name="AutoShape 41"/>
              <p:cNvSpPr>
                <a:spLocks noChangeArrowheads="1"/>
              </p:cNvSpPr>
              <p:nvPr/>
            </p:nvSpPr>
            <p:spPr bwMode="auto">
              <a:xfrm>
                <a:off x="521" y="2387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0" name="AutoShape 42"/>
              <p:cNvSpPr>
                <a:spLocks noChangeArrowheads="1"/>
              </p:cNvSpPr>
              <p:nvPr/>
            </p:nvSpPr>
            <p:spPr bwMode="auto">
              <a:xfrm>
                <a:off x="1156" y="2387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1" name="AutoShape 43"/>
              <p:cNvSpPr>
                <a:spLocks noChangeArrowheads="1"/>
              </p:cNvSpPr>
              <p:nvPr/>
            </p:nvSpPr>
            <p:spPr bwMode="auto">
              <a:xfrm>
                <a:off x="1791" y="2387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2" name="AutoShape 44"/>
              <p:cNvSpPr>
                <a:spLocks noChangeArrowheads="1"/>
              </p:cNvSpPr>
              <p:nvPr/>
            </p:nvSpPr>
            <p:spPr bwMode="auto">
              <a:xfrm>
                <a:off x="2426" y="2387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3" name="AutoShape 45"/>
              <p:cNvSpPr>
                <a:spLocks noChangeArrowheads="1"/>
              </p:cNvSpPr>
              <p:nvPr/>
            </p:nvSpPr>
            <p:spPr bwMode="auto">
              <a:xfrm>
                <a:off x="3061" y="2387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4" name="AutoShape 46"/>
              <p:cNvSpPr>
                <a:spLocks noChangeArrowheads="1"/>
              </p:cNvSpPr>
              <p:nvPr/>
            </p:nvSpPr>
            <p:spPr bwMode="auto">
              <a:xfrm>
                <a:off x="1474" y="2931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5" name="AutoShape 47"/>
              <p:cNvSpPr>
                <a:spLocks noChangeArrowheads="1"/>
              </p:cNvSpPr>
              <p:nvPr/>
            </p:nvSpPr>
            <p:spPr bwMode="auto">
              <a:xfrm>
                <a:off x="2109" y="2931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6" name="AutoShape 48"/>
              <p:cNvSpPr>
                <a:spLocks noChangeArrowheads="1"/>
              </p:cNvSpPr>
              <p:nvPr/>
            </p:nvSpPr>
            <p:spPr bwMode="auto">
              <a:xfrm>
                <a:off x="1791" y="1842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7" name="AutoShape 49"/>
              <p:cNvSpPr>
                <a:spLocks noChangeArrowheads="1"/>
              </p:cNvSpPr>
              <p:nvPr/>
            </p:nvSpPr>
            <p:spPr bwMode="auto">
              <a:xfrm>
                <a:off x="1474" y="1298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8" name="AutoShape 50"/>
              <p:cNvSpPr>
                <a:spLocks noChangeArrowheads="1"/>
              </p:cNvSpPr>
              <p:nvPr/>
            </p:nvSpPr>
            <p:spPr bwMode="auto">
              <a:xfrm>
                <a:off x="2109" y="1298"/>
                <a:ext cx="635" cy="544"/>
              </a:xfrm>
              <a:prstGeom prst="triangle">
                <a:avLst>
                  <a:gd name="adj" fmla="val 50000"/>
                </a:avLst>
              </a:prstGeom>
              <a:solidFill>
                <a:srgbClr val="CCECFF"/>
              </a:solidFill>
              <a:ln w="28575">
                <a:solidFill>
                  <a:srgbClr val="0066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59" name="Line 51"/>
              <p:cNvSpPr>
                <a:spLocks noChangeShapeType="1"/>
              </p:cNvSpPr>
              <p:nvPr/>
            </p:nvSpPr>
            <p:spPr bwMode="auto">
              <a:xfrm flipH="1">
                <a:off x="2426" y="1842"/>
                <a:ext cx="318" cy="545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660" name="Line 52"/>
              <p:cNvSpPr>
                <a:spLocks noChangeShapeType="1"/>
              </p:cNvSpPr>
              <p:nvPr/>
            </p:nvSpPr>
            <p:spPr bwMode="auto">
              <a:xfrm>
                <a:off x="1474" y="1842"/>
                <a:ext cx="317" cy="545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661" name="Line 53"/>
              <p:cNvSpPr>
                <a:spLocks noChangeShapeType="1"/>
              </p:cNvSpPr>
              <p:nvPr/>
            </p:nvSpPr>
            <p:spPr bwMode="auto">
              <a:xfrm>
                <a:off x="839" y="2387"/>
                <a:ext cx="2540" cy="0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662" name="Line 54"/>
              <p:cNvSpPr>
                <a:spLocks noChangeShapeType="1"/>
              </p:cNvSpPr>
              <p:nvPr/>
            </p:nvSpPr>
            <p:spPr bwMode="auto">
              <a:xfrm flipH="1" flipV="1">
                <a:off x="249" y="2387"/>
                <a:ext cx="272" cy="544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663" name="Line 55"/>
              <p:cNvSpPr>
                <a:spLocks noChangeShapeType="1"/>
              </p:cNvSpPr>
              <p:nvPr/>
            </p:nvSpPr>
            <p:spPr bwMode="auto">
              <a:xfrm flipV="1">
                <a:off x="249" y="2387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8665" name="Line 57"/>
            <p:cNvSpPr>
              <a:spLocks noChangeShapeType="1"/>
            </p:cNvSpPr>
            <p:nvPr/>
          </p:nvSpPr>
          <p:spPr bwMode="auto">
            <a:xfrm>
              <a:off x="1338" y="3249"/>
              <a:ext cx="272" cy="453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66" name="Line 58"/>
            <p:cNvSpPr>
              <a:spLocks noChangeShapeType="1"/>
            </p:cNvSpPr>
            <p:nvPr/>
          </p:nvSpPr>
          <p:spPr bwMode="auto">
            <a:xfrm flipV="1">
              <a:off x="1610" y="3249"/>
              <a:ext cx="272" cy="453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67" name="Line 59"/>
            <p:cNvSpPr>
              <a:spLocks noChangeShapeType="1"/>
            </p:cNvSpPr>
            <p:nvPr/>
          </p:nvSpPr>
          <p:spPr bwMode="auto">
            <a:xfrm>
              <a:off x="1882" y="3249"/>
              <a:ext cx="272" cy="453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8668" name="Line 60"/>
            <p:cNvSpPr>
              <a:spLocks noChangeShapeType="1"/>
            </p:cNvSpPr>
            <p:nvPr/>
          </p:nvSpPr>
          <p:spPr bwMode="auto">
            <a:xfrm flipH="1">
              <a:off x="2154" y="3249"/>
              <a:ext cx="272" cy="453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67"/>
          <p:cNvGrpSpPr>
            <a:grpSpLocks/>
          </p:cNvGrpSpPr>
          <p:nvPr/>
        </p:nvGrpSpPr>
        <p:grpSpPr bwMode="auto">
          <a:xfrm>
            <a:off x="7667625" y="5445125"/>
            <a:ext cx="865188" cy="431800"/>
            <a:chOff x="4604" y="2795"/>
            <a:chExt cx="624" cy="336"/>
          </a:xfrm>
        </p:grpSpPr>
        <p:sp>
          <p:nvSpPr>
            <p:cNvPr id="68673" name="Oval 6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4" y="2795"/>
              <a:ext cx="624" cy="336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5725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674" name="Oval 66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95" y="2795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60392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8676" name="Text Box 68"/>
          <p:cNvSpPr txBox="1">
            <a:spLocks noChangeArrowheads="1"/>
          </p:cNvSpPr>
          <p:nvPr/>
        </p:nvSpPr>
        <p:spPr bwMode="auto">
          <a:xfrm>
            <a:off x="3563938" y="2636838"/>
            <a:ext cx="5113337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261938">
              <a:spcBef>
                <a:spcPct val="50000"/>
              </a:spcBef>
            </a:pPr>
            <a:r>
              <a:rPr lang="ru-RU"/>
              <a:t>Икосаэдр - двадцатигранник.</a:t>
            </a:r>
          </a:p>
          <a:p>
            <a:pPr indent="261938" algn="just">
              <a:spcBef>
                <a:spcPct val="50000"/>
              </a:spcBef>
            </a:pPr>
            <a:r>
              <a:rPr lang="ru-RU"/>
              <a:t>У икосаэдра грани – правильные треугольники. В каждой вершине сходится  по пять рёбер.</a:t>
            </a:r>
          </a:p>
        </p:txBody>
      </p:sp>
      <p:pic>
        <p:nvPicPr>
          <p:cNvPr id="68677" name="Picture 6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668344" y="188641"/>
            <a:ext cx="1475656" cy="1312105"/>
          </a:xfrm>
          <a:noFill/>
          <a:ln/>
        </p:spPr>
      </p:pic>
      <p:sp>
        <p:nvSpPr>
          <p:cNvPr id="68679" name="Rectangle 71"/>
          <p:cNvSpPr>
            <a:spLocks noChangeArrowheads="1"/>
          </p:cNvSpPr>
          <p:nvPr/>
        </p:nvSpPr>
        <p:spPr bwMode="auto">
          <a:xfrm>
            <a:off x="4716463" y="5516563"/>
            <a:ext cx="2800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/>
              <a:t>Кнопка для перехода к таблице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728" y="2285993"/>
            <a:ext cx="59293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Кристаллы, в переводе с греческого языка,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«лёд». </a:t>
            </a:r>
          </a:p>
          <a:p>
            <a:pPr>
              <a:buFont typeface="Arial" pitchFamily="34" charset="0"/>
              <a:buChar char="•"/>
              <a:defRPr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Их можно вырастить из растворов разных веществ.</a:t>
            </a:r>
          </a:p>
          <a:p>
            <a:pPr>
              <a:buFont typeface="Arial" pitchFamily="34" charset="0"/>
              <a:buChar char="•"/>
              <a:defRPr/>
            </a:pP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В природе кристаллы бывают разной формы , разного размера и цвета.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000108"/>
            <a:ext cx="7128792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Изучением  многообразия кристаллов занимается наука кристаллография. Она всесторонне рассматривает  кристаллические вещества, исследует их свойства и строение. </a:t>
            </a:r>
            <a:endParaRPr lang="ru-RU" dirty="0" smtClean="0"/>
          </a:p>
          <a:p>
            <a:pPr algn="ctr"/>
            <a:r>
              <a:rPr lang="ru-RU" sz="2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кристаллы?</a:t>
            </a:r>
            <a:endParaRPr lang="ru-RU" sz="2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3929066"/>
            <a:ext cx="1798388" cy="1968701"/>
          </a:xfrm>
          <a:prstGeom prst="rect">
            <a:avLst/>
          </a:prstGeom>
        </p:spPr>
      </p:pic>
      <p:pic>
        <p:nvPicPr>
          <p:cNvPr id="9" name="Рисунок 8" descr="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05956" y="4005064"/>
            <a:ext cx="1341973" cy="1781380"/>
          </a:xfrm>
          <a:prstGeom prst="rect">
            <a:avLst/>
          </a:prstGeom>
        </p:spPr>
      </p:pic>
      <p:pic>
        <p:nvPicPr>
          <p:cNvPr id="18434" name="Picture 2" descr="Картинки по запросу картинки кристаллов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929066"/>
            <a:ext cx="2000264" cy="1922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Правильный додекаэдр</a:t>
            </a: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755650" y="1341438"/>
            <a:ext cx="1439863" cy="1439862"/>
            <a:chOff x="476" y="845"/>
            <a:chExt cx="907" cy="907"/>
          </a:xfrm>
        </p:grpSpPr>
        <p:sp>
          <p:nvSpPr>
            <p:cNvPr id="59400" name="Line 8"/>
            <p:cNvSpPr>
              <a:spLocks noChangeShapeType="1"/>
            </p:cNvSpPr>
            <p:nvPr/>
          </p:nvSpPr>
          <p:spPr bwMode="auto">
            <a:xfrm>
              <a:off x="476" y="1207"/>
              <a:ext cx="227" cy="227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01" name="Line 9"/>
            <p:cNvSpPr>
              <a:spLocks noChangeShapeType="1"/>
            </p:cNvSpPr>
            <p:nvPr/>
          </p:nvSpPr>
          <p:spPr bwMode="auto">
            <a:xfrm flipV="1">
              <a:off x="703" y="1344"/>
              <a:ext cx="181" cy="9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02" name="Line 10"/>
            <p:cNvSpPr>
              <a:spLocks noChangeShapeType="1"/>
            </p:cNvSpPr>
            <p:nvPr/>
          </p:nvSpPr>
          <p:spPr bwMode="auto">
            <a:xfrm flipV="1">
              <a:off x="884" y="1071"/>
              <a:ext cx="0" cy="273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03" name="Line 11"/>
            <p:cNvSpPr>
              <a:spLocks noChangeShapeType="1"/>
            </p:cNvSpPr>
            <p:nvPr/>
          </p:nvSpPr>
          <p:spPr bwMode="auto">
            <a:xfrm flipV="1">
              <a:off x="476" y="935"/>
              <a:ext cx="136" cy="272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04" name="Line 12"/>
            <p:cNvSpPr>
              <a:spLocks noChangeShapeType="1"/>
            </p:cNvSpPr>
            <p:nvPr/>
          </p:nvSpPr>
          <p:spPr bwMode="auto">
            <a:xfrm>
              <a:off x="612" y="935"/>
              <a:ext cx="272" cy="136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05" name="Line 13"/>
            <p:cNvSpPr>
              <a:spLocks noChangeShapeType="1"/>
            </p:cNvSpPr>
            <p:nvPr/>
          </p:nvSpPr>
          <p:spPr bwMode="auto">
            <a:xfrm>
              <a:off x="703" y="1434"/>
              <a:ext cx="45" cy="318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06" name="Line 14"/>
            <p:cNvSpPr>
              <a:spLocks noChangeShapeType="1"/>
            </p:cNvSpPr>
            <p:nvPr/>
          </p:nvSpPr>
          <p:spPr bwMode="auto">
            <a:xfrm>
              <a:off x="476" y="1207"/>
              <a:ext cx="0" cy="182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07" name="Line 15"/>
            <p:cNvSpPr>
              <a:spLocks noChangeShapeType="1"/>
            </p:cNvSpPr>
            <p:nvPr/>
          </p:nvSpPr>
          <p:spPr bwMode="auto">
            <a:xfrm>
              <a:off x="476" y="1389"/>
              <a:ext cx="136" cy="272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08" name="Line 16"/>
            <p:cNvSpPr>
              <a:spLocks noChangeShapeType="1"/>
            </p:cNvSpPr>
            <p:nvPr/>
          </p:nvSpPr>
          <p:spPr bwMode="auto">
            <a:xfrm>
              <a:off x="612" y="1661"/>
              <a:ext cx="136" cy="91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0" name="Line 18"/>
            <p:cNvSpPr>
              <a:spLocks noChangeShapeType="1"/>
            </p:cNvSpPr>
            <p:nvPr/>
          </p:nvSpPr>
          <p:spPr bwMode="auto">
            <a:xfrm>
              <a:off x="884" y="1344"/>
              <a:ext cx="227" cy="9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1" name="Line 19"/>
            <p:cNvSpPr>
              <a:spLocks noChangeShapeType="1"/>
            </p:cNvSpPr>
            <p:nvPr/>
          </p:nvSpPr>
          <p:spPr bwMode="auto">
            <a:xfrm flipH="1">
              <a:off x="1066" y="1434"/>
              <a:ext cx="45" cy="318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2" name="Line 20"/>
            <p:cNvSpPr>
              <a:spLocks noChangeShapeType="1"/>
            </p:cNvSpPr>
            <p:nvPr/>
          </p:nvSpPr>
          <p:spPr bwMode="auto">
            <a:xfrm flipH="1">
              <a:off x="748" y="1752"/>
              <a:ext cx="318" cy="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3" name="Line 21"/>
            <p:cNvSpPr>
              <a:spLocks noChangeShapeType="1"/>
            </p:cNvSpPr>
            <p:nvPr/>
          </p:nvSpPr>
          <p:spPr bwMode="auto">
            <a:xfrm flipH="1">
              <a:off x="1111" y="1207"/>
              <a:ext cx="272" cy="227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4" name="Line 22"/>
            <p:cNvSpPr>
              <a:spLocks noChangeShapeType="1"/>
            </p:cNvSpPr>
            <p:nvPr/>
          </p:nvSpPr>
          <p:spPr bwMode="auto">
            <a:xfrm flipV="1">
              <a:off x="1383" y="1207"/>
              <a:ext cx="0" cy="182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5" name="Line 23"/>
            <p:cNvSpPr>
              <a:spLocks noChangeShapeType="1"/>
            </p:cNvSpPr>
            <p:nvPr/>
          </p:nvSpPr>
          <p:spPr bwMode="auto">
            <a:xfrm flipV="1">
              <a:off x="1202" y="1389"/>
              <a:ext cx="181" cy="272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6" name="Line 24"/>
            <p:cNvSpPr>
              <a:spLocks noChangeShapeType="1"/>
            </p:cNvSpPr>
            <p:nvPr/>
          </p:nvSpPr>
          <p:spPr bwMode="auto">
            <a:xfrm flipH="1">
              <a:off x="1066" y="1661"/>
              <a:ext cx="136" cy="91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7" name="Line 25"/>
            <p:cNvSpPr>
              <a:spLocks noChangeShapeType="1"/>
            </p:cNvSpPr>
            <p:nvPr/>
          </p:nvSpPr>
          <p:spPr bwMode="auto">
            <a:xfrm>
              <a:off x="1202" y="935"/>
              <a:ext cx="181" cy="272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8" name="Line 26"/>
            <p:cNvSpPr>
              <a:spLocks noChangeShapeType="1"/>
            </p:cNvSpPr>
            <p:nvPr/>
          </p:nvSpPr>
          <p:spPr bwMode="auto">
            <a:xfrm flipH="1">
              <a:off x="884" y="935"/>
              <a:ext cx="318" cy="136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19" name="Line 27"/>
            <p:cNvSpPr>
              <a:spLocks noChangeShapeType="1"/>
            </p:cNvSpPr>
            <p:nvPr/>
          </p:nvSpPr>
          <p:spPr bwMode="auto">
            <a:xfrm>
              <a:off x="1066" y="845"/>
              <a:ext cx="136" cy="9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0" name="Line 28"/>
            <p:cNvSpPr>
              <a:spLocks noChangeShapeType="1"/>
            </p:cNvSpPr>
            <p:nvPr/>
          </p:nvSpPr>
          <p:spPr bwMode="auto">
            <a:xfrm>
              <a:off x="793" y="845"/>
              <a:ext cx="273" cy="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1" name="Line 29"/>
            <p:cNvSpPr>
              <a:spLocks noChangeShapeType="1"/>
            </p:cNvSpPr>
            <p:nvPr/>
          </p:nvSpPr>
          <p:spPr bwMode="auto">
            <a:xfrm flipH="1">
              <a:off x="612" y="845"/>
              <a:ext cx="181" cy="9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2" name="Line 30"/>
            <p:cNvSpPr>
              <a:spLocks noChangeShapeType="1"/>
            </p:cNvSpPr>
            <p:nvPr/>
          </p:nvSpPr>
          <p:spPr bwMode="auto">
            <a:xfrm flipH="1">
              <a:off x="612" y="1480"/>
              <a:ext cx="318" cy="181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3" name="Line 31"/>
            <p:cNvSpPr>
              <a:spLocks noChangeShapeType="1"/>
            </p:cNvSpPr>
            <p:nvPr/>
          </p:nvSpPr>
          <p:spPr bwMode="auto">
            <a:xfrm>
              <a:off x="930" y="1480"/>
              <a:ext cx="272" cy="181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4" name="Line 32"/>
            <p:cNvSpPr>
              <a:spLocks noChangeShapeType="1"/>
            </p:cNvSpPr>
            <p:nvPr/>
          </p:nvSpPr>
          <p:spPr bwMode="auto">
            <a:xfrm flipH="1">
              <a:off x="930" y="1253"/>
              <a:ext cx="0" cy="227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5" name="Line 33"/>
            <p:cNvSpPr>
              <a:spLocks noChangeShapeType="1"/>
            </p:cNvSpPr>
            <p:nvPr/>
          </p:nvSpPr>
          <p:spPr bwMode="auto">
            <a:xfrm flipH="1">
              <a:off x="930" y="1162"/>
              <a:ext cx="226" cy="91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6" name="Line 34"/>
            <p:cNvSpPr>
              <a:spLocks noChangeShapeType="1"/>
            </p:cNvSpPr>
            <p:nvPr/>
          </p:nvSpPr>
          <p:spPr bwMode="auto">
            <a:xfrm>
              <a:off x="1156" y="1162"/>
              <a:ext cx="227" cy="227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7" name="Line 35"/>
            <p:cNvSpPr>
              <a:spLocks noChangeShapeType="1"/>
            </p:cNvSpPr>
            <p:nvPr/>
          </p:nvSpPr>
          <p:spPr bwMode="auto">
            <a:xfrm>
              <a:off x="1066" y="845"/>
              <a:ext cx="90" cy="317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8" name="Line 36"/>
            <p:cNvSpPr>
              <a:spLocks noChangeShapeType="1"/>
            </p:cNvSpPr>
            <p:nvPr/>
          </p:nvSpPr>
          <p:spPr bwMode="auto">
            <a:xfrm flipH="1">
              <a:off x="703" y="845"/>
              <a:ext cx="90" cy="317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29" name="Line 37"/>
            <p:cNvSpPr>
              <a:spLocks noChangeShapeType="1"/>
            </p:cNvSpPr>
            <p:nvPr/>
          </p:nvSpPr>
          <p:spPr bwMode="auto">
            <a:xfrm>
              <a:off x="703" y="1162"/>
              <a:ext cx="227" cy="91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30" name="Line 38"/>
            <p:cNvSpPr>
              <a:spLocks noChangeShapeType="1"/>
            </p:cNvSpPr>
            <p:nvPr/>
          </p:nvSpPr>
          <p:spPr bwMode="auto">
            <a:xfrm flipH="1">
              <a:off x="476" y="1162"/>
              <a:ext cx="227" cy="227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59477" name="AutoShape 85"/>
          <p:cNvCxnSpPr>
            <a:cxnSpLocks noChangeShapeType="1"/>
          </p:cNvCxnSpPr>
          <p:nvPr/>
        </p:nvCxnSpPr>
        <p:spPr bwMode="auto">
          <a:xfrm>
            <a:off x="3708400" y="3590925"/>
            <a:ext cx="0" cy="0"/>
          </a:xfrm>
          <a:prstGeom prst="straightConnector1">
            <a:avLst/>
          </a:prstGeom>
          <a:noFill/>
          <a:ln w="38100">
            <a:solidFill>
              <a:srgbClr val="990000"/>
            </a:solidFill>
            <a:round/>
            <a:headEnd/>
            <a:tailEnd/>
          </a:ln>
          <a:effectLst/>
        </p:spPr>
      </p:cxnSp>
      <p:cxnSp>
        <p:nvCxnSpPr>
          <p:cNvPr id="59481" name="AutoShape 89"/>
          <p:cNvCxnSpPr>
            <a:cxnSpLocks noChangeShapeType="1"/>
          </p:cNvCxnSpPr>
          <p:nvPr/>
        </p:nvCxnSpPr>
        <p:spPr bwMode="auto">
          <a:xfrm>
            <a:off x="3708400" y="3590925"/>
            <a:ext cx="0" cy="0"/>
          </a:xfrm>
          <a:prstGeom prst="straightConnector1">
            <a:avLst/>
          </a:prstGeom>
          <a:noFill/>
          <a:ln w="38100">
            <a:solidFill>
              <a:srgbClr val="990000"/>
            </a:solidFill>
            <a:round/>
            <a:headEnd/>
            <a:tailEnd/>
          </a:ln>
          <a:effectLst/>
        </p:spPr>
      </p:cxnSp>
      <p:cxnSp>
        <p:nvCxnSpPr>
          <p:cNvPr id="59485" name="AutoShape 93"/>
          <p:cNvCxnSpPr>
            <a:cxnSpLocks noChangeShapeType="1"/>
          </p:cNvCxnSpPr>
          <p:nvPr/>
        </p:nvCxnSpPr>
        <p:spPr bwMode="auto">
          <a:xfrm>
            <a:off x="3708400" y="3590925"/>
            <a:ext cx="0" cy="0"/>
          </a:xfrm>
          <a:prstGeom prst="straightConnector1">
            <a:avLst/>
          </a:prstGeom>
          <a:noFill/>
          <a:ln w="38100">
            <a:solidFill>
              <a:srgbClr val="990000"/>
            </a:solidFill>
            <a:round/>
            <a:headEnd/>
            <a:tailEnd/>
          </a:ln>
          <a:effectLst/>
        </p:spPr>
      </p:cxnSp>
      <p:cxnSp>
        <p:nvCxnSpPr>
          <p:cNvPr id="59487" name="AutoShape 95"/>
          <p:cNvCxnSpPr>
            <a:cxnSpLocks noChangeShapeType="1"/>
          </p:cNvCxnSpPr>
          <p:nvPr/>
        </p:nvCxnSpPr>
        <p:spPr bwMode="auto">
          <a:xfrm>
            <a:off x="3708400" y="3590925"/>
            <a:ext cx="1588" cy="1588"/>
          </a:xfrm>
          <a:prstGeom prst="straightConnector1">
            <a:avLst/>
          </a:prstGeom>
          <a:noFill/>
          <a:ln w="38100">
            <a:solidFill>
              <a:srgbClr val="990000"/>
            </a:solidFill>
            <a:round/>
            <a:headEnd/>
            <a:tailEnd/>
          </a:ln>
          <a:effectLst/>
        </p:spPr>
      </p:cxnSp>
      <p:grpSp>
        <p:nvGrpSpPr>
          <p:cNvPr id="3" name="Group 150"/>
          <p:cNvGrpSpPr>
            <a:grpSpLocks/>
          </p:cNvGrpSpPr>
          <p:nvPr/>
        </p:nvGrpSpPr>
        <p:grpSpPr bwMode="auto">
          <a:xfrm>
            <a:off x="539750" y="3789363"/>
            <a:ext cx="3095625" cy="1512887"/>
            <a:chOff x="340" y="2387"/>
            <a:chExt cx="1950" cy="953"/>
          </a:xfrm>
        </p:grpSpPr>
        <p:sp>
          <p:nvSpPr>
            <p:cNvPr id="59488" name="Line 96"/>
            <p:cNvSpPr>
              <a:spLocks noChangeShapeType="1"/>
            </p:cNvSpPr>
            <p:nvPr/>
          </p:nvSpPr>
          <p:spPr bwMode="auto">
            <a:xfrm>
              <a:off x="710" y="2959"/>
              <a:ext cx="235" cy="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89" name="Line 97"/>
            <p:cNvSpPr>
              <a:spLocks noChangeShapeType="1"/>
            </p:cNvSpPr>
            <p:nvPr/>
          </p:nvSpPr>
          <p:spPr bwMode="auto">
            <a:xfrm flipH="1">
              <a:off x="945" y="2768"/>
              <a:ext cx="67" cy="191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0" name="Line 98"/>
            <p:cNvSpPr>
              <a:spLocks noChangeShapeType="1"/>
            </p:cNvSpPr>
            <p:nvPr/>
          </p:nvSpPr>
          <p:spPr bwMode="auto">
            <a:xfrm>
              <a:off x="642" y="2768"/>
              <a:ext cx="68" cy="191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1" name="Line 99"/>
            <p:cNvSpPr>
              <a:spLocks noChangeShapeType="1"/>
            </p:cNvSpPr>
            <p:nvPr/>
          </p:nvSpPr>
          <p:spPr bwMode="auto">
            <a:xfrm flipH="1">
              <a:off x="642" y="2609"/>
              <a:ext cx="202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2" name="Line 100"/>
            <p:cNvSpPr>
              <a:spLocks noChangeShapeType="1"/>
            </p:cNvSpPr>
            <p:nvPr/>
          </p:nvSpPr>
          <p:spPr bwMode="auto">
            <a:xfrm>
              <a:off x="844" y="2609"/>
              <a:ext cx="168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3" name="Line 101"/>
            <p:cNvSpPr>
              <a:spLocks noChangeShapeType="1"/>
            </p:cNvSpPr>
            <p:nvPr/>
          </p:nvSpPr>
          <p:spPr bwMode="auto">
            <a:xfrm flipH="1">
              <a:off x="844" y="2419"/>
              <a:ext cx="67" cy="19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4" name="Line 102"/>
            <p:cNvSpPr>
              <a:spLocks noChangeShapeType="1"/>
            </p:cNvSpPr>
            <p:nvPr/>
          </p:nvSpPr>
          <p:spPr bwMode="auto">
            <a:xfrm>
              <a:off x="911" y="2419"/>
              <a:ext cx="235" cy="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5" name="Line 103"/>
            <p:cNvSpPr>
              <a:spLocks noChangeShapeType="1"/>
            </p:cNvSpPr>
            <p:nvPr/>
          </p:nvSpPr>
          <p:spPr bwMode="auto">
            <a:xfrm flipH="1" flipV="1">
              <a:off x="1146" y="2419"/>
              <a:ext cx="68" cy="19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6" name="Line 104"/>
            <p:cNvSpPr>
              <a:spLocks noChangeShapeType="1"/>
            </p:cNvSpPr>
            <p:nvPr/>
          </p:nvSpPr>
          <p:spPr bwMode="auto">
            <a:xfrm flipH="1">
              <a:off x="1012" y="2609"/>
              <a:ext cx="202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7" name="Line 105"/>
            <p:cNvSpPr>
              <a:spLocks noChangeShapeType="1"/>
            </p:cNvSpPr>
            <p:nvPr/>
          </p:nvSpPr>
          <p:spPr bwMode="auto">
            <a:xfrm>
              <a:off x="1012" y="2768"/>
              <a:ext cx="269" cy="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8" name="Line 106"/>
            <p:cNvSpPr>
              <a:spLocks noChangeShapeType="1"/>
            </p:cNvSpPr>
            <p:nvPr/>
          </p:nvSpPr>
          <p:spPr bwMode="auto">
            <a:xfrm flipH="1" flipV="1">
              <a:off x="1281" y="2768"/>
              <a:ext cx="34" cy="191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99" name="Line 107"/>
            <p:cNvSpPr>
              <a:spLocks noChangeShapeType="1"/>
            </p:cNvSpPr>
            <p:nvPr/>
          </p:nvSpPr>
          <p:spPr bwMode="auto">
            <a:xfrm flipV="1">
              <a:off x="1146" y="2959"/>
              <a:ext cx="169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00" name="Line 108"/>
            <p:cNvSpPr>
              <a:spLocks noChangeShapeType="1"/>
            </p:cNvSpPr>
            <p:nvPr/>
          </p:nvSpPr>
          <p:spPr bwMode="auto">
            <a:xfrm flipH="1" flipV="1">
              <a:off x="945" y="2959"/>
              <a:ext cx="201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01" name="Line 109"/>
            <p:cNvSpPr>
              <a:spLocks noChangeShapeType="1"/>
            </p:cNvSpPr>
            <p:nvPr/>
          </p:nvSpPr>
          <p:spPr bwMode="auto">
            <a:xfrm>
              <a:off x="743" y="2387"/>
              <a:ext cx="101" cy="222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02" name="Line 110"/>
            <p:cNvSpPr>
              <a:spLocks noChangeShapeType="1"/>
            </p:cNvSpPr>
            <p:nvPr/>
          </p:nvSpPr>
          <p:spPr bwMode="auto">
            <a:xfrm>
              <a:off x="542" y="2387"/>
              <a:ext cx="201" cy="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04" name="Line 112"/>
            <p:cNvSpPr>
              <a:spLocks noChangeShapeType="1"/>
            </p:cNvSpPr>
            <p:nvPr/>
          </p:nvSpPr>
          <p:spPr bwMode="auto">
            <a:xfrm flipV="1">
              <a:off x="441" y="2387"/>
              <a:ext cx="101" cy="222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05" name="Line 113"/>
            <p:cNvSpPr>
              <a:spLocks noChangeShapeType="1"/>
            </p:cNvSpPr>
            <p:nvPr/>
          </p:nvSpPr>
          <p:spPr bwMode="auto">
            <a:xfrm>
              <a:off x="441" y="2609"/>
              <a:ext cx="201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06" name="Line 114"/>
            <p:cNvSpPr>
              <a:spLocks noChangeShapeType="1"/>
            </p:cNvSpPr>
            <p:nvPr/>
          </p:nvSpPr>
          <p:spPr bwMode="auto">
            <a:xfrm>
              <a:off x="407" y="2768"/>
              <a:ext cx="235" cy="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07" name="Line 115"/>
            <p:cNvSpPr>
              <a:spLocks noChangeShapeType="1"/>
            </p:cNvSpPr>
            <p:nvPr/>
          </p:nvSpPr>
          <p:spPr bwMode="auto">
            <a:xfrm flipV="1">
              <a:off x="340" y="2768"/>
              <a:ext cx="67" cy="191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08" name="Line 116"/>
            <p:cNvSpPr>
              <a:spLocks noChangeShapeType="1"/>
            </p:cNvSpPr>
            <p:nvPr/>
          </p:nvSpPr>
          <p:spPr bwMode="auto">
            <a:xfrm flipV="1">
              <a:off x="508" y="2959"/>
              <a:ext cx="202" cy="127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09" name="Line 117"/>
            <p:cNvSpPr>
              <a:spLocks noChangeShapeType="1"/>
            </p:cNvSpPr>
            <p:nvPr/>
          </p:nvSpPr>
          <p:spPr bwMode="auto">
            <a:xfrm flipH="1" flipV="1">
              <a:off x="340" y="2959"/>
              <a:ext cx="168" cy="127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0" name="Line 118"/>
            <p:cNvSpPr>
              <a:spLocks noChangeShapeType="1"/>
            </p:cNvSpPr>
            <p:nvPr/>
          </p:nvSpPr>
          <p:spPr bwMode="auto">
            <a:xfrm flipV="1">
              <a:off x="642" y="2959"/>
              <a:ext cx="68" cy="223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1" name="Line 119"/>
            <p:cNvSpPr>
              <a:spLocks noChangeShapeType="1"/>
            </p:cNvSpPr>
            <p:nvPr/>
          </p:nvSpPr>
          <p:spPr bwMode="auto">
            <a:xfrm flipH="1" flipV="1">
              <a:off x="945" y="2959"/>
              <a:ext cx="67" cy="223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2" name="Line 120"/>
            <p:cNvSpPr>
              <a:spLocks noChangeShapeType="1"/>
            </p:cNvSpPr>
            <p:nvPr/>
          </p:nvSpPr>
          <p:spPr bwMode="auto">
            <a:xfrm flipV="1">
              <a:off x="811" y="3182"/>
              <a:ext cx="201" cy="158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3" name="Line 121"/>
            <p:cNvSpPr>
              <a:spLocks noChangeShapeType="1"/>
            </p:cNvSpPr>
            <p:nvPr/>
          </p:nvSpPr>
          <p:spPr bwMode="auto">
            <a:xfrm flipH="1" flipV="1">
              <a:off x="642" y="3182"/>
              <a:ext cx="169" cy="158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4" name="Line 122"/>
            <p:cNvSpPr>
              <a:spLocks noChangeShapeType="1"/>
            </p:cNvSpPr>
            <p:nvPr/>
          </p:nvSpPr>
          <p:spPr bwMode="auto">
            <a:xfrm flipV="1">
              <a:off x="1281" y="2641"/>
              <a:ext cx="169" cy="127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5" name="Line 123"/>
            <p:cNvSpPr>
              <a:spLocks noChangeShapeType="1"/>
            </p:cNvSpPr>
            <p:nvPr/>
          </p:nvSpPr>
          <p:spPr bwMode="auto">
            <a:xfrm flipH="1" flipV="1">
              <a:off x="1450" y="2641"/>
              <a:ext cx="201" cy="127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6" name="Line 124"/>
            <p:cNvSpPr>
              <a:spLocks noChangeShapeType="1"/>
            </p:cNvSpPr>
            <p:nvPr/>
          </p:nvSpPr>
          <p:spPr bwMode="auto">
            <a:xfrm flipV="1">
              <a:off x="1584" y="2768"/>
              <a:ext cx="67" cy="191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7" name="Line 125"/>
            <p:cNvSpPr>
              <a:spLocks noChangeShapeType="1"/>
            </p:cNvSpPr>
            <p:nvPr/>
          </p:nvSpPr>
          <p:spPr bwMode="auto">
            <a:xfrm flipH="1">
              <a:off x="1315" y="2959"/>
              <a:ext cx="269" cy="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8" name="Line 126"/>
            <p:cNvSpPr>
              <a:spLocks noChangeShapeType="1"/>
            </p:cNvSpPr>
            <p:nvPr/>
          </p:nvSpPr>
          <p:spPr bwMode="auto">
            <a:xfrm flipH="1">
              <a:off x="1584" y="2419"/>
              <a:ext cx="201" cy="12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19" name="Line 127"/>
            <p:cNvSpPr>
              <a:spLocks noChangeShapeType="1"/>
            </p:cNvSpPr>
            <p:nvPr/>
          </p:nvSpPr>
          <p:spPr bwMode="auto">
            <a:xfrm>
              <a:off x="1584" y="2545"/>
              <a:ext cx="67" cy="223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20" name="Line 128"/>
            <p:cNvSpPr>
              <a:spLocks noChangeShapeType="1"/>
            </p:cNvSpPr>
            <p:nvPr/>
          </p:nvSpPr>
          <p:spPr bwMode="auto">
            <a:xfrm flipH="1" flipV="1">
              <a:off x="1785" y="2419"/>
              <a:ext cx="169" cy="12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21" name="Line 129"/>
            <p:cNvSpPr>
              <a:spLocks noChangeShapeType="1"/>
            </p:cNvSpPr>
            <p:nvPr/>
          </p:nvSpPr>
          <p:spPr bwMode="auto">
            <a:xfrm flipV="1">
              <a:off x="1886" y="2545"/>
              <a:ext cx="68" cy="223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22" name="Line 130"/>
            <p:cNvSpPr>
              <a:spLocks noChangeShapeType="1"/>
            </p:cNvSpPr>
            <p:nvPr/>
          </p:nvSpPr>
          <p:spPr bwMode="auto">
            <a:xfrm>
              <a:off x="1651" y="2768"/>
              <a:ext cx="235" cy="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23" name="Line 131"/>
            <p:cNvSpPr>
              <a:spLocks noChangeShapeType="1"/>
            </p:cNvSpPr>
            <p:nvPr/>
          </p:nvSpPr>
          <p:spPr bwMode="auto">
            <a:xfrm flipV="1">
              <a:off x="1886" y="2609"/>
              <a:ext cx="202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24" name="Line 132"/>
            <p:cNvSpPr>
              <a:spLocks noChangeShapeType="1"/>
            </p:cNvSpPr>
            <p:nvPr/>
          </p:nvSpPr>
          <p:spPr bwMode="auto">
            <a:xfrm>
              <a:off x="2088" y="2609"/>
              <a:ext cx="202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25" name="Line 133"/>
            <p:cNvSpPr>
              <a:spLocks noChangeShapeType="1"/>
            </p:cNvSpPr>
            <p:nvPr/>
          </p:nvSpPr>
          <p:spPr bwMode="auto">
            <a:xfrm flipV="1">
              <a:off x="2189" y="2768"/>
              <a:ext cx="101" cy="191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26" name="Line 134"/>
            <p:cNvSpPr>
              <a:spLocks noChangeShapeType="1"/>
            </p:cNvSpPr>
            <p:nvPr/>
          </p:nvSpPr>
          <p:spPr bwMode="auto">
            <a:xfrm flipV="1">
              <a:off x="1954" y="2959"/>
              <a:ext cx="235" cy="31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27" name="Line 135"/>
            <p:cNvSpPr>
              <a:spLocks noChangeShapeType="1"/>
            </p:cNvSpPr>
            <p:nvPr/>
          </p:nvSpPr>
          <p:spPr bwMode="auto">
            <a:xfrm>
              <a:off x="1886" y="2768"/>
              <a:ext cx="68" cy="222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29" name="Line 137"/>
            <p:cNvSpPr>
              <a:spLocks noChangeShapeType="1"/>
            </p:cNvSpPr>
            <p:nvPr/>
          </p:nvSpPr>
          <p:spPr bwMode="auto">
            <a:xfrm flipV="1">
              <a:off x="1752" y="2990"/>
              <a:ext cx="202" cy="128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30" name="Line 138"/>
            <p:cNvSpPr>
              <a:spLocks noChangeShapeType="1"/>
            </p:cNvSpPr>
            <p:nvPr/>
          </p:nvSpPr>
          <p:spPr bwMode="auto">
            <a:xfrm flipH="1" flipV="1">
              <a:off x="1584" y="2959"/>
              <a:ext cx="168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31" name="Line 139"/>
            <p:cNvSpPr>
              <a:spLocks noChangeShapeType="1"/>
            </p:cNvSpPr>
            <p:nvPr/>
          </p:nvSpPr>
          <p:spPr bwMode="auto">
            <a:xfrm flipV="1">
              <a:off x="1684" y="3118"/>
              <a:ext cx="68" cy="19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32" name="Line 140"/>
            <p:cNvSpPr>
              <a:spLocks noChangeShapeType="1"/>
            </p:cNvSpPr>
            <p:nvPr/>
          </p:nvSpPr>
          <p:spPr bwMode="auto">
            <a:xfrm flipV="1">
              <a:off x="1382" y="2959"/>
              <a:ext cx="202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33" name="Line 141"/>
            <p:cNvSpPr>
              <a:spLocks noChangeShapeType="1"/>
            </p:cNvSpPr>
            <p:nvPr/>
          </p:nvSpPr>
          <p:spPr bwMode="auto">
            <a:xfrm flipH="1" flipV="1">
              <a:off x="1382" y="3118"/>
              <a:ext cx="68" cy="19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34" name="Line 142"/>
            <p:cNvSpPr>
              <a:spLocks noChangeShapeType="1"/>
            </p:cNvSpPr>
            <p:nvPr/>
          </p:nvSpPr>
          <p:spPr bwMode="auto">
            <a:xfrm>
              <a:off x="1450" y="3308"/>
              <a:ext cx="234" cy="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35" name="Line 143"/>
            <p:cNvSpPr>
              <a:spLocks noChangeShapeType="1"/>
            </p:cNvSpPr>
            <p:nvPr/>
          </p:nvSpPr>
          <p:spPr bwMode="auto">
            <a:xfrm>
              <a:off x="1954" y="2990"/>
              <a:ext cx="201" cy="159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36" name="Line 144"/>
            <p:cNvSpPr>
              <a:spLocks noChangeShapeType="1"/>
            </p:cNvSpPr>
            <p:nvPr/>
          </p:nvSpPr>
          <p:spPr bwMode="auto">
            <a:xfrm flipV="1">
              <a:off x="2054" y="3149"/>
              <a:ext cx="101" cy="191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37" name="Line 145"/>
            <p:cNvSpPr>
              <a:spLocks noChangeShapeType="1"/>
            </p:cNvSpPr>
            <p:nvPr/>
          </p:nvSpPr>
          <p:spPr bwMode="auto">
            <a:xfrm>
              <a:off x="1819" y="3308"/>
              <a:ext cx="235" cy="32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38" name="Line 146"/>
            <p:cNvSpPr>
              <a:spLocks noChangeShapeType="1"/>
            </p:cNvSpPr>
            <p:nvPr/>
          </p:nvSpPr>
          <p:spPr bwMode="auto">
            <a:xfrm flipH="1" flipV="1">
              <a:off x="1752" y="3118"/>
              <a:ext cx="67" cy="190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54"/>
          <p:cNvGrpSpPr>
            <a:grpSpLocks/>
          </p:cNvGrpSpPr>
          <p:nvPr/>
        </p:nvGrpSpPr>
        <p:grpSpPr bwMode="auto">
          <a:xfrm>
            <a:off x="7451725" y="5300663"/>
            <a:ext cx="936625" cy="433387"/>
            <a:chOff x="4604" y="2795"/>
            <a:chExt cx="624" cy="336"/>
          </a:xfrm>
        </p:grpSpPr>
        <p:sp>
          <p:nvSpPr>
            <p:cNvPr id="59544" name="Oval 152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04" y="2795"/>
              <a:ext cx="624" cy="336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5725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545" name="Oval 15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95" y="2795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99CCFF">
                    <a:gamma/>
                    <a:shade val="60392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9547" name="Text Box 155"/>
          <p:cNvSpPr txBox="1">
            <a:spLocks noChangeArrowheads="1"/>
          </p:cNvSpPr>
          <p:nvPr/>
        </p:nvSpPr>
        <p:spPr bwMode="auto">
          <a:xfrm>
            <a:off x="4211638" y="2420938"/>
            <a:ext cx="45561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363538" algn="just"/>
            <a:r>
              <a:rPr lang="ru-RU"/>
              <a:t>Додекаэдр - двенадцатигранник.</a:t>
            </a:r>
          </a:p>
          <a:p>
            <a:pPr indent="363538" algn="just"/>
            <a:endParaRPr lang="ru-RU" sz="1000"/>
          </a:p>
          <a:p>
            <a:pPr indent="363538" algn="just"/>
            <a:r>
              <a:rPr lang="ru-RU"/>
              <a:t>У додекаэдра грани – правильные пятиугольники. В каждой вершине сходится по три ребра.</a:t>
            </a:r>
          </a:p>
        </p:txBody>
      </p:sp>
      <p:pic>
        <p:nvPicPr>
          <p:cNvPr id="59548" name="Picture 15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806072" y="188641"/>
            <a:ext cx="1117265" cy="1224135"/>
          </a:xfrm>
          <a:noFill/>
          <a:ln/>
        </p:spPr>
      </p:pic>
      <p:sp>
        <p:nvSpPr>
          <p:cNvPr id="59550" name="Rectangle 158"/>
          <p:cNvSpPr>
            <a:spLocks noChangeArrowheads="1"/>
          </p:cNvSpPr>
          <p:nvPr/>
        </p:nvSpPr>
        <p:spPr bwMode="auto">
          <a:xfrm>
            <a:off x="4500563" y="5373688"/>
            <a:ext cx="2800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/>
              <a:t>Кнопка для перехода к таблице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76672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hlinkClick r:id="rId2" action="ppaction://hlinkfile"/>
              </a:rPr>
              <a:t>ТОП 5 САМЫХ ДОРОГИХ БРИЛЛИАНТОВ В МИРЕ (</a:t>
            </a:r>
            <a:r>
              <a:rPr lang="ru-RU" dirty="0" err="1" smtClean="0">
                <a:hlinkClick r:id="rId2" action="ppaction://hlinkfile"/>
              </a:rPr>
              <a:t>online-video-cutter.com</a:t>
            </a:r>
            <a:r>
              <a:rPr lang="ru-RU" dirty="0" smtClean="0">
                <a:hlinkClick r:id="rId2" action="ppaction://hlinkfile"/>
              </a:rPr>
              <a:t>).mp4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>
                <a:hlinkClick r:id="rId3" action="ppaction://hlinkfile"/>
              </a:rPr>
              <a:t>фильм правильные многогранники (</a:t>
            </a:r>
            <a:r>
              <a:rPr lang="ru-RU" dirty="0" err="1" smtClean="0">
                <a:hlinkClick r:id="rId3" action="ppaction://hlinkfile"/>
              </a:rPr>
              <a:t>online-video-cutter.com</a:t>
            </a:r>
            <a:r>
              <a:rPr lang="ru-RU" dirty="0" smtClean="0">
                <a:hlinkClick r:id="rId3" action="ppaction://hlinkfile"/>
              </a:rPr>
              <a:t>).mp4</a:t>
            </a:r>
            <a:endParaRPr lang="ru-RU" dirty="0"/>
          </a:p>
        </p:txBody>
      </p:sp>
      <p:pic>
        <p:nvPicPr>
          <p:cNvPr id="40962" name="Picture 2" descr="C:\Users\ww\Desktop\кристаллы + внекл.раб\камн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687502"/>
            <a:ext cx="6840760" cy="4981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03648" y="908720"/>
            <a:ext cx="61926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Интересно происхождение слова “кристалл”. Много веков назад  в снегах Альп на территории современной Швейцарии нашли очень красивые бесцветные кристаллы, напоминающие чистый лед. Древние натуралисты так их и назвали – “</a:t>
            </a:r>
            <a:r>
              <a:rPr lang="ru-RU" b="1" dirty="0" err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кристаллос</a:t>
            </a:r>
            <a:r>
              <a:rPr lang="ru-RU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”, по-гречески лед. Полагали, что лед, находясь длительное время в горах, на сильном морозе, окаменевает и теряет способность таять. </a:t>
            </a:r>
            <a:endParaRPr lang="ru-RU" b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7410" name="Picture 2" descr="Картинки по запросу бесцветные кристалл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5" y="3143247"/>
            <a:ext cx="2786081" cy="2786082"/>
          </a:xfrm>
          <a:prstGeom prst="rect">
            <a:avLst/>
          </a:prstGeom>
          <a:noFill/>
        </p:spPr>
      </p:pic>
      <p:pic>
        <p:nvPicPr>
          <p:cNvPr id="17412" name="Picture 4" descr="Картинки по запросу бесцветные кристалл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214666"/>
            <a:ext cx="2714644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14810" y="15001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836713"/>
            <a:ext cx="68407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давние времена считалось, что кристаллы представляют собой  редкость. Нахождение в природе крупных однородных кристаллов – явление редкое. 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Однако мелкокристаллические вещества встречаются часто. Так, например, почти все горные породы: гранит, песчаники,  известняк – </a:t>
            </a:r>
            <a:r>
              <a:rPr lang="ru-RU" b="1" dirty="0" err="1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кристалличны</a:t>
            </a:r>
            <a:r>
              <a:rPr lang="ru-RU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Сейчас мы знаем, что даже некоторые части организма </a:t>
            </a:r>
            <a:r>
              <a:rPr lang="ru-RU" b="1" dirty="0" err="1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кристалличны</a:t>
            </a:r>
            <a:r>
              <a:rPr lang="ru-RU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например, роговица глаза, витамины, </a:t>
            </a:r>
            <a:r>
              <a:rPr lang="ru-RU" b="1" dirty="0" err="1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мелиновая</a:t>
            </a:r>
            <a:r>
              <a:rPr lang="ru-RU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оболочка нервов - это кристаллы. Исследователи  изучают их структуру и учатся управлять свойствами кристаллов.</a:t>
            </a:r>
            <a:endParaRPr lang="ru-RU" sz="24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638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7" y="3786190"/>
            <a:ext cx="2637709" cy="2000264"/>
          </a:xfrm>
          <a:prstGeom prst="rect">
            <a:avLst/>
          </a:prstGeom>
          <a:noFill/>
        </p:spPr>
      </p:pic>
      <p:pic>
        <p:nvPicPr>
          <p:cNvPr id="16388" name="Picture 4" descr="Картинки по запросу грани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4429132"/>
            <a:ext cx="1928826" cy="1363573"/>
          </a:xfrm>
          <a:prstGeom prst="rect">
            <a:avLst/>
          </a:prstGeom>
          <a:noFill/>
        </p:spPr>
      </p:pic>
      <p:pic>
        <p:nvPicPr>
          <p:cNvPr id="16390" name="Picture 6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3929066"/>
            <a:ext cx="2392349" cy="1794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14810" y="15001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836712"/>
            <a:ext cx="727280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Зимой мы часто любовались покрытыми инеем деревьями, внимательно рассматривали  снежинки во время снегопадов.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И иней, и снежинки это   кристаллы, которые образуются из  паров воды.</a:t>
            </a:r>
          </a:p>
          <a:p>
            <a:pPr algn="just"/>
            <a:r>
              <a:rPr lang="ru-RU" sz="2400" dirty="0" smtClean="0"/>
              <a:t> </a:t>
            </a:r>
            <a:endParaRPr lang="ru-RU" dirty="0"/>
          </a:p>
        </p:txBody>
      </p:sp>
      <p:pic>
        <p:nvPicPr>
          <p:cNvPr id="15362" name="Picture 2" descr="Картинки по запросу ин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087" y="2132856"/>
            <a:ext cx="3427897" cy="3796474"/>
          </a:xfrm>
          <a:prstGeom prst="rect">
            <a:avLst/>
          </a:prstGeom>
          <a:noFill/>
        </p:spPr>
      </p:pic>
      <p:pic>
        <p:nvPicPr>
          <p:cNvPr id="15364" name="Picture 4" descr="Картинки по запросу ин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132856"/>
            <a:ext cx="3528962" cy="3850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структура молекулы воды под микроскоп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54680"/>
            <a:ext cx="7358114" cy="61033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3" y="1"/>
            <a:ext cx="7715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Так выглядят  молекулы структурированной  воды под микроскопом: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828092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Что нового узнали о соли?</a:t>
            </a:r>
          </a:p>
          <a:p>
            <a:pPr>
              <a:defRPr/>
            </a:pPr>
            <a:r>
              <a:rPr lang="ru-RU" sz="1600" b="1" dirty="0" smtClean="0"/>
              <a:t>Соль была известна человечеству с древнейших времен, ценилась на вес золота. К ней всегда относились очень бережно и уважительно.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 smtClean="0"/>
              <a:t>В древнем Риме наёмным солдатам часто платили жалование не деньгами, а </a:t>
            </a:r>
            <a:r>
              <a:rPr lang="ru-RU" sz="1600" b="1" i="1" dirty="0" smtClean="0"/>
              <a:t>солью</a:t>
            </a:r>
            <a:r>
              <a:rPr lang="ru-RU" sz="1600" b="1" dirty="0" smtClean="0"/>
              <a:t>, отсюда и произошло слово </a:t>
            </a:r>
            <a:r>
              <a:rPr lang="ru-RU" sz="1600" b="1" i="1" dirty="0" smtClean="0"/>
              <a:t>солдат</a:t>
            </a:r>
            <a:r>
              <a:rPr lang="ru-RU" sz="1600" b="1" dirty="0" smtClean="0"/>
              <a:t>.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 smtClean="0"/>
              <a:t>Михаил Васильевич Ломоносов писал, что в его время за 5 плиток соли можно было купить раба.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1">
                    <a:lumMod val="95000"/>
                  </a:schemeClr>
                </a:solidFill>
              </a:rPr>
              <a:t>Города, в которых добывали соль, стали называться 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1">
                    <a:lumMod val="95000"/>
                  </a:schemeClr>
                </a:solidFill>
              </a:rPr>
              <a:t>Соль-Илецк, Соликамск, </a:t>
            </a:r>
            <a:r>
              <a:rPr lang="ru-RU" sz="1600" b="1" dirty="0" err="1" smtClean="0">
                <a:solidFill>
                  <a:schemeClr val="tx1">
                    <a:lumMod val="95000"/>
                  </a:schemeClr>
                </a:solidFill>
              </a:rPr>
              <a:t>Усолье-Сибирское</a:t>
            </a:r>
            <a:r>
              <a:rPr lang="ru-RU" sz="1600" b="1" dirty="0" smtClean="0">
                <a:solidFill>
                  <a:schemeClr val="tx1">
                    <a:lumMod val="95000"/>
                  </a:schemeClr>
                </a:solidFill>
              </a:rPr>
              <a:t>, Солигалич, </a:t>
            </a:r>
            <a:r>
              <a:rPr lang="ru-RU" sz="1600" b="1" dirty="0" err="1" smtClean="0">
                <a:solidFill>
                  <a:schemeClr val="tx1">
                    <a:lumMod val="95000"/>
                  </a:schemeClr>
                </a:solidFill>
              </a:rPr>
              <a:t>Соледар</a:t>
            </a:r>
            <a:r>
              <a:rPr lang="ru-RU" sz="1600" b="1" dirty="0" smtClean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ru-RU" sz="1600" b="1" dirty="0" smtClean="0">
              <a:solidFill>
                <a:schemeClr val="tx1">
                  <a:lumMod val="9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В природе соль встречается в виде минерала известного  под названием «каменная соль». </a:t>
            </a:r>
          </a:p>
          <a:p>
            <a:pPr>
              <a:buFont typeface="Arial" pitchFamily="34" charset="0"/>
              <a:buChar char="•"/>
            </a:pPr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Особенно много соли в морской воде и в водах соленых озер. </a:t>
            </a:r>
          </a:p>
          <a:p>
            <a:pPr>
              <a:buFont typeface="Arial" pitchFamily="34" charset="0"/>
              <a:buChar char="•"/>
            </a:pPr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Соль есть в толще земли и в облаках, в капле росы и морской воде, в горах и на берегах рек. </a:t>
            </a:r>
          </a:p>
          <a:p>
            <a:pPr>
              <a:buFont typeface="Arial" pitchFamily="34" charset="0"/>
              <a:buChar char="•"/>
            </a:pPr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Соль важна для организма человека. В приготовлении пищи - это важная приправа. </a:t>
            </a:r>
          </a:p>
          <a:p>
            <a:pPr algn="ctr"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C00000"/>
                </a:solidFill>
              </a:rPr>
              <a:t>НО: Излишнее употребление соли вредит здоровью!</a:t>
            </a:r>
            <a:endParaRPr lang="ru-RU" sz="1600" dirty="0" smtClean="0"/>
          </a:p>
          <a:p>
            <a:pPr>
              <a:buFont typeface="Arial" pitchFamily="34" charset="0"/>
              <a:buChar char="•"/>
              <a:defRPr/>
            </a:pPr>
            <a:endParaRPr lang="ru-RU" sz="1600" b="1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435280" cy="1512168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solidFill>
                  <a:srgbClr val="FFFF00"/>
                </a:solidFill>
              </a:rPr>
              <a:t>Украшение пещер - сталактиты. Капли, падающие со сталактита, с течением времени образуют поднимающийся такой же столб снизу - сталагмит. Сталактиты и сталагмиты -  это кристаллы карбоната кальция, которые украшают нашу планету. Углекислый газ способен под землей перемещать сотни и тысячи тонн известняка. По трещинам в горных породах вода, содержащая растворенный в ней углекислый газ, попадает в толщу известняка, образуя полости — </a:t>
            </a:r>
            <a:r>
              <a:rPr lang="ru-RU" sz="1600" dirty="0" err="1" smtClean="0">
                <a:solidFill>
                  <a:srgbClr val="FFFF00"/>
                </a:solidFill>
              </a:rPr>
              <a:t>кастровые</a:t>
            </a:r>
            <a:r>
              <a:rPr lang="ru-RU" sz="1600" dirty="0" smtClean="0">
                <a:solidFill>
                  <a:srgbClr val="FFFF00"/>
                </a:solidFill>
              </a:rPr>
              <a:t> пещеры. </a:t>
            </a:r>
          </a:p>
        </p:txBody>
      </p:sp>
      <p:pic>
        <p:nvPicPr>
          <p:cNvPr id="172036" name="Picture 4" descr="соляные наплыв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95306"/>
            <a:ext cx="7344816" cy="4962694"/>
          </a:xfr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732</TotalTime>
  <Words>1263</Words>
  <Application>Microsoft Office PowerPoint</Application>
  <PresentationFormat>Экран (4:3)</PresentationFormat>
  <Paragraphs>136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Апекс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Украшение пещер - сталактиты. Капли, падающие со сталактита, с течением времени образуют поднимающийся такой же столб снизу - сталагмит. Сталактиты и сталагмиты -  это кристаллы карбоната кальция, которые украшают нашу планету. Углекислый газ способен под землей перемещать сотни и тысячи тонн известняка. По трещинам в горных породах вода, содержащая растворенный в ней углекислый газ, попадает в толщу известняка, образуя полости — кастровые пещеры. </vt:lpstr>
      <vt:lpstr>Сталактиты и сталагмиты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Определение правильного многогранника</vt:lpstr>
      <vt:lpstr>Какие из представленных многогранников являются правильными?</vt:lpstr>
      <vt:lpstr>Слайд 24</vt:lpstr>
      <vt:lpstr>Существует 5 типов правильных многогранников</vt:lpstr>
      <vt:lpstr>Правильный тетраэдр</vt:lpstr>
      <vt:lpstr>Правильный гексаэдр</vt:lpstr>
      <vt:lpstr>Правильный октаэдр</vt:lpstr>
      <vt:lpstr>Правильный икосаэдр</vt:lpstr>
      <vt:lpstr>Правильный додекаэдр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</cp:lastModifiedBy>
  <cp:revision>110</cp:revision>
  <dcterms:modified xsi:type="dcterms:W3CDTF">2017-02-05T10:38:31Z</dcterms:modified>
</cp:coreProperties>
</file>