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99" r:id="rId4"/>
    <p:sldId id="298" r:id="rId5"/>
    <p:sldId id="297" r:id="rId6"/>
    <p:sldId id="300" r:id="rId7"/>
    <p:sldId id="301" r:id="rId8"/>
    <p:sldId id="302" r:id="rId9"/>
    <p:sldId id="304" r:id="rId10"/>
    <p:sldId id="272" r:id="rId11"/>
    <p:sldId id="284" r:id="rId12"/>
    <p:sldId id="273" r:id="rId13"/>
    <p:sldId id="278" r:id="rId14"/>
    <p:sldId id="280" r:id="rId15"/>
    <p:sldId id="281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37" userDrawn="1">
          <p15:clr>
            <a:srgbClr val="A4A3A4"/>
          </p15:clr>
        </p15:guide>
        <p15:guide id="4" orient="horz" pos="2319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E9FE"/>
    <a:srgbClr val="D3ECFF"/>
    <a:srgbClr val="A4A3A4"/>
    <a:srgbClr val="CA5BCD"/>
    <a:srgbClr val="D2EAFC"/>
    <a:srgbClr val="E9F6FE"/>
    <a:srgbClr val="E8F6FE"/>
    <a:srgbClr val="E7F5FF"/>
    <a:srgbClr val="D4EBFC"/>
    <a:srgbClr val="DAA3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78" y="-324"/>
      </p:cViewPr>
      <p:guideLst>
        <p:guide orient="horz" pos="2137"/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5E525452-8DF0-46F4-BB21-70F010844D34}" type="presOf" srcId="{CC0EADD5-DB5F-41B1-987A-A12F24066482}" destId="{31E1D1FF-3168-4E52-9D38-5BC5C36BC553}" srcOrd="0" destOrd="0" presId="urn:microsoft.com/office/officeart/2005/8/layout/pList1#1"/>
    <dgm:cxn modelId="{93284A09-D81C-44BD-BA4F-B09DF9DF6E20}" type="presOf" srcId="{E061021D-D9D3-49B1-BBF6-3B82B830A086}" destId="{0DC3F1AA-288A-4076-9F6F-B8D0AFD3EAC8}" srcOrd="0" destOrd="0" presId="urn:microsoft.com/office/officeart/2005/8/layout/pList1#1"/>
    <dgm:cxn modelId="{5005BEE3-319D-4364-8419-92C865B42040}" type="presOf" srcId="{BBE0D702-E9F1-4A7B-8368-1B8E308546E6}" destId="{F844F5FA-A214-4D69-BD2E-296A619D80D0}" srcOrd="0" destOrd="0" presId="urn:microsoft.com/office/officeart/2005/8/layout/pList1#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D74B1E5B-7B51-4A10-889C-97DEAC53F291}" type="presOf" srcId="{6F661F76-84DD-40BE-9466-860B061B4C1B}" destId="{417D350E-6144-4023-9190-1C5535130A80}" srcOrd="0" destOrd="0" presId="urn:microsoft.com/office/officeart/2005/8/layout/pList1#1"/>
    <dgm:cxn modelId="{A2726304-073E-43E5-B57F-C9148131A05B}" type="presOf" srcId="{EBE445D8-E75A-4137-B532-98D2A0FC3AB0}" destId="{F075B156-A7CE-4506-9444-7045546E7822}" srcOrd="0" destOrd="0" presId="urn:microsoft.com/office/officeart/2005/8/layout/pList1#1"/>
    <dgm:cxn modelId="{CFB2098C-1361-49C3-9165-36B5781264D4}" type="presOf" srcId="{3E527B34-10F3-47CF-8C90-1822FECDB3AA}" destId="{AB539A84-2E69-4970-BC42-4033BCA40F78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#1"/>
    <dgm:cxn modelId="{D994E8E5-0662-46E1-9439-751C90EC3AFF}" type="presOf" srcId="{BBCDB168-68D6-47E4-BD9C-A7EFA53B90ED}" destId="{1A81D881-B529-4590-8762-5F995AA815B3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#1"/>
    <dgm:cxn modelId="{B39360E5-138D-40E2-836E-A7F5278B58A0}" type="presParOf" srcId="{D8B99A63-2237-4B8C-B7FB-61C2E3D75AD2}" destId="{347A9FB5-B669-45E2-B0AC-995E290E7431}" srcOrd="0" destOrd="0" presId="urn:microsoft.com/office/officeart/2005/8/layout/pList1#1"/>
    <dgm:cxn modelId="{2DE4D102-C098-4E19-850D-95FD09FE44F5}" type="presParOf" srcId="{D8B99A63-2237-4B8C-B7FB-61C2E3D75AD2}" destId="{0DC3F1AA-288A-4076-9F6F-B8D0AFD3EAC8}" srcOrd="1" destOrd="0" presId="urn:microsoft.com/office/officeart/2005/8/layout/pList1#1"/>
    <dgm:cxn modelId="{CB96B75F-3C31-433F-8D65-A19E4A9368DB}" type="presParOf" srcId="{AB539A84-2E69-4970-BC42-4033BCA40F78}" destId="{F844F5FA-A214-4D69-BD2E-296A619D80D0}" srcOrd="1" destOrd="0" presId="urn:microsoft.com/office/officeart/2005/8/layout/pList1#1"/>
    <dgm:cxn modelId="{788DAAF1-CADF-435D-AF62-DDBD2CD854F0}" type="presParOf" srcId="{AB539A84-2E69-4970-BC42-4033BCA40F78}" destId="{A2B246E2-B2A5-4B72-8684-BB1AFFEB3155}" srcOrd="2" destOrd="0" presId="urn:microsoft.com/office/officeart/2005/8/layout/pList1#1"/>
    <dgm:cxn modelId="{46EA24A0-E823-47E1-BA24-26B3365A412F}" type="presParOf" srcId="{A2B246E2-B2A5-4B72-8684-BB1AFFEB3155}" destId="{58EE4375-82F2-48E3-8A56-8EAFE9363A0E}" srcOrd="0" destOrd="0" presId="urn:microsoft.com/office/officeart/2005/8/layout/pList1#1"/>
    <dgm:cxn modelId="{D9F52607-50A9-4820-A45C-3EB0F8C793FB}" type="presParOf" srcId="{A2B246E2-B2A5-4B72-8684-BB1AFFEB3155}" destId="{31E1D1FF-3168-4E52-9D38-5BC5C36BC553}" srcOrd="1" destOrd="0" presId="urn:microsoft.com/office/officeart/2005/8/layout/pList1#1"/>
    <dgm:cxn modelId="{1F2FEE3B-71B9-44DE-AD11-05ACEC17D9AD}" type="presParOf" srcId="{AB539A84-2E69-4970-BC42-4033BCA40F78}" destId="{417D350E-6144-4023-9190-1C5535130A80}" srcOrd="3" destOrd="0" presId="urn:microsoft.com/office/officeart/2005/8/layout/pList1#1"/>
    <dgm:cxn modelId="{4BF2DAE7-2FA9-4B52-83BB-6EDF6AE82978}" type="presParOf" srcId="{AB539A84-2E69-4970-BC42-4033BCA40F78}" destId="{3224AA3A-0736-49E3-A36C-78F44843844E}" srcOrd="4" destOrd="0" presId="urn:microsoft.com/office/officeart/2005/8/layout/pList1#1"/>
    <dgm:cxn modelId="{1C6A36BA-AD95-432C-B92D-3D3290DDF93E}" type="presParOf" srcId="{3224AA3A-0736-49E3-A36C-78F44843844E}" destId="{31C44C52-2F94-41D0-A7D7-A59DE144B483}" srcOrd="0" destOrd="0" presId="urn:microsoft.com/office/officeart/2005/8/layout/pList1#1"/>
    <dgm:cxn modelId="{F66C86F7-94A3-40A1-87D3-D3E5FC3D2FFE}" type="presParOf" srcId="{3224AA3A-0736-49E3-A36C-78F44843844E}" destId="{11974E53-646F-4817-8917-37EF49BE2D55}" srcOrd="1" destOrd="0" presId="urn:microsoft.com/office/officeart/2005/8/layout/pList1#1"/>
    <dgm:cxn modelId="{CB829D74-11D0-4102-A9BA-E6FEF5E69AB1}" type="presParOf" srcId="{AB539A84-2E69-4970-BC42-4033BCA40F78}" destId="{1A81D881-B529-4590-8762-5F995AA815B3}" srcOrd="5" destOrd="0" presId="urn:microsoft.com/office/officeart/2005/8/layout/pList1#1"/>
    <dgm:cxn modelId="{45B9DD49-1FD6-481D-971E-86D4F19F2F3B}" type="presParOf" srcId="{AB539A84-2E69-4970-BC42-4033BCA40F78}" destId="{F2495DFB-68CA-4A27-BAF3-6064BEF303A4}" srcOrd="6" destOrd="0" presId="urn:microsoft.com/office/officeart/2005/8/layout/pList1#1"/>
    <dgm:cxn modelId="{A4B6A92A-ABC9-4F5B-A7B6-973FCC0FFF15}" type="presParOf" srcId="{F2495DFB-68CA-4A27-BAF3-6064BEF303A4}" destId="{4F46B714-825A-4A10-A2AE-DEBCB6F8E2FE}" srcOrd="0" destOrd="0" presId="urn:microsoft.com/office/officeart/2005/8/layout/pList1#1"/>
    <dgm:cxn modelId="{27FCF124-0E98-4D86-B824-4F3D33A36ED9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02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816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3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28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8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64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18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32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93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020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16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33" y="2654816"/>
            <a:ext cx="1133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 проведении единого национального тестирования</a:t>
            </a:r>
          </a:p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в 2019 году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30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не закрашивают 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0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предметов по выбору: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xmlns="" val="165377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8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36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450" y="397066"/>
            <a:ext cx="11341100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Новшества текущего года:</a:t>
            </a:r>
          </a:p>
          <a:p>
            <a:pPr indent="449580" algn="just">
              <a:spcAft>
                <a:spcPts val="0"/>
              </a:spcAft>
            </a:pPr>
            <a:endParaRPr lang="kk-KZ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Принимают участие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средних школ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6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989" y="5962815"/>
            <a:ext cx="10854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Формат сдачи ЕНТ остается прежним, 2018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50532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489769"/>
              </p:ext>
            </p:extLst>
          </p:nvPr>
        </p:nvGraphicFramePr>
        <p:xfrm>
          <a:off x="92750" y="541973"/>
          <a:ext cx="9608810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7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9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74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14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74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34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74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Сроки тестирования</a:t>
                      </a:r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7030A0"/>
                          </a:solidFill>
                          <a:effectLst/>
                        </a:rPr>
                        <a:t>Сроки приема заявлений</a:t>
                      </a:r>
                    </a:p>
                    <a:p>
                      <a:pPr algn="ctr"/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Участники тестирования</a:t>
                      </a:r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2862">
                <a:tc v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Обучающиеся выпускных 11(12) классов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текущего года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Выпускники школ текущего года и прошлых лет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Выпускники организаций </a:t>
                      </a:r>
                      <a:r>
                        <a:rPr lang="ru-RU" sz="1600" kern="1200" dirty="0" err="1" smtClean="0">
                          <a:effectLst/>
                        </a:rPr>
                        <a:t>ТиПО</a:t>
                      </a:r>
                      <a:r>
                        <a:rPr lang="ru-RU" sz="1600" kern="1200" dirty="0" smtClean="0">
                          <a:effectLst/>
                        </a:rPr>
                        <a:t> (колледжей)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Лица, </a:t>
                      </a:r>
                      <a:r>
                        <a:rPr lang="kk-KZ" sz="1600" kern="1200" dirty="0" smtClean="0">
                          <a:effectLst/>
                        </a:rPr>
                        <a:t>зачисленные в</a:t>
                      </a:r>
                      <a:r>
                        <a:rPr lang="ru-RU" sz="1600" kern="1200" dirty="0" smtClean="0">
                          <a:effectLst/>
                        </a:rPr>
                        <a:t> ВУЗ до завершения первого академического периода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kern="1200" dirty="0" smtClean="0">
                          <a:effectLst/>
                        </a:rPr>
                        <a:t>Студенты, </a:t>
                      </a:r>
                      <a:r>
                        <a:rPr lang="ru-RU" sz="1500" kern="1200" dirty="0" smtClean="0">
                          <a:effectLst/>
                        </a:rPr>
                        <a:t>желающие перевестись</a:t>
                      </a:r>
                      <a:r>
                        <a:rPr lang="kk-KZ" sz="1500" kern="1200" dirty="0" smtClean="0">
                          <a:effectLst/>
                        </a:rPr>
                        <a:t> с групп </a:t>
                      </a:r>
                      <a:r>
                        <a:rPr lang="ru-RU" sz="1500" kern="1200" dirty="0" smtClean="0">
                          <a:effectLst/>
                        </a:rPr>
                        <a:t>образовательных программ</a:t>
                      </a:r>
                      <a:r>
                        <a:rPr lang="kk-KZ" sz="1500" kern="1200" dirty="0" smtClean="0">
                          <a:effectLst/>
                        </a:rPr>
                        <a:t>, </a:t>
                      </a:r>
                      <a:r>
                        <a:rPr lang="ru-RU" sz="1500" kern="1200" dirty="0" smtClean="0">
                          <a:effectLst/>
                        </a:rPr>
                        <a:t>требующие творческой подготовки</a:t>
                      </a:r>
                      <a:r>
                        <a:rPr lang="kk-KZ" sz="1500" kern="1200" dirty="0" smtClean="0">
                          <a:effectLst/>
                        </a:rPr>
                        <a:t> на другие образовательные программы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4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15-20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Декабрь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4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24-29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Февраль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1722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Июнь-июль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20-5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Март-май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10-10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Май-июнь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10-5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739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Август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17-20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Июль -август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25-3</a:t>
                      </a:r>
                      <a:endParaRPr lang="ru-RU" sz="1600" b="1" i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0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89932" y="3681413"/>
            <a:ext cx="6332848" cy="3053924"/>
            <a:chOff x="3840162" y="3697288"/>
            <a:chExt cx="7439860" cy="31607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40162" y="3697288"/>
              <a:ext cx="848812" cy="3109912"/>
              <a:chOff x="3840162" y="3697288"/>
              <a:chExt cx="848812" cy="3109912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43449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9832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404935" y="5159376"/>
              <a:ext cx="871538" cy="1698624"/>
              <a:chOff x="5404935" y="5159376"/>
              <a:chExt cx="871538" cy="1698624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4276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404935" y="60340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7142162" y="5159376"/>
              <a:ext cx="848811" cy="1698624"/>
              <a:chOff x="7142162" y="5159376"/>
              <a:chExt cx="848811" cy="1698624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6034088"/>
                <a:ext cx="848811" cy="82391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28062" y="3697288"/>
              <a:ext cx="848811" cy="823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10393362" y="3697288"/>
              <a:ext cx="886660" cy="3109912"/>
              <a:chOff x="10393362" y="3697288"/>
              <a:chExt cx="886660" cy="3109912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93362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1211" y="5983288"/>
                <a:ext cx="848811" cy="823912"/>
              </a:xfrm>
              <a:prstGeom prst="rect">
                <a:avLst/>
              </a:prstGeom>
            </p:spPr>
          </p:pic>
        </p:grpSp>
      </p:grpSp>
      <p:sp>
        <p:nvSpPr>
          <p:cNvPr id="2" name="Блок-схема: перфолента 1"/>
          <p:cNvSpPr/>
          <p:nvPr/>
        </p:nvSpPr>
        <p:spPr>
          <a:xfrm>
            <a:off x="9779620" y="576228"/>
            <a:ext cx="2308302" cy="611002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После </a:t>
            </a:r>
            <a:r>
              <a:rPr lang="ru-RU" i="1" dirty="0">
                <a:solidFill>
                  <a:srgbClr val="002060"/>
                </a:solidFill>
              </a:rPr>
              <a:t>сдачи ЕНТ в </a:t>
            </a:r>
            <a:r>
              <a:rPr lang="ru-RU" i="1" dirty="0">
                <a:solidFill>
                  <a:srgbClr val="FF0000"/>
                </a:solidFill>
              </a:rPr>
              <a:t>январе </a:t>
            </a:r>
            <a:r>
              <a:rPr lang="ru-RU" i="1" dirty="0" smtClean="0">
                <a:solidFill>
                  <a:srgbClr val="FF0000"/>
                </a:solidFill>
              </a:rPr>
              <a:t>и марте </a:t>
            </a:r>
            <a:r>
              <a:rPr lang="ru-RU" i="1" dirty="0" smtClean="0">
                <a:solidFill>
                  <a:srgbClr val="002060"/>
                </a:solidFill>
              </a:rPr>
              <a:t>обучающиеся </a:t>
            </a:r>
            <a:r>
              <a:rPr lang="ru-RU" i="1" dirty="0">
                <a:solidFill>
                  <a:srgbClr val="002060"/>
                </a:solidFill>
              </a:rPr>
              <a:t>выпускных классов не лишаются возможности сдать основное ЕНТ в </a:t>
            </a:r>
            <a:r>
              <a:rPr lang="ru-RU" i="1" dirty="0">
                <a:solidFill>
                  <a:srgbClr val="FF0000"/>
                </a:solidFill>
              </a:rPr>
              <a:t>июне</a:t>
            </a:r>
            <a:r>
              <a:rPr lang="ru-RU" i="1" dirty="0">
                <a:solidFill>
                  <a:srgbClr val="002060"/>
                </a:solidFill>
              </a:rPr>
              <a:t> и участвовать в </a:t>
            </a:r>
            <a:r>
              <a:rPr lang="ru-RU" i="1" dirty="0">
                <a:solidFill>
                  <a:srgbClr val="FF0000"/>
                </a:solidFill>
              </a:rPr>
              <a:t>конкурсе</a:t>
            </a:r>
            <a:r>
              <a:rPr lang="ru-RU" i="1" dirty="0">
                <a:solidFill>
                  <a:srgbClr val="002060"/>
                </a:solidFill>
              </a:rPr>
              <a:t> для присуждения государственных образовательных грантов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8457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53767" y="2866859"/>
            <a:ext cx="2218503" cy="153242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(январь)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декабря 2018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и проведения ЕНТ: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72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102421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631" y="1299253"/>
            <a:ext cx="8687173" cy="51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61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(январь)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83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91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xmlns="" val="369550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811</Words>
  <Application>Microsoft Office PowerPoint</Application>
  <PresentationFormat>Произвольный</PresentationFormat>
  <Paragraphs>199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user 1</cp:lastModifiedBy>
  <cp:revision>248</cp:revision>
  <cp:lastPrinted>2018-04-03T05:11:46Z</cp:lastPrinted>
  <dcterms:created xsi:type="dcterms:W3CDTF">2018-03-05T11:56:49Z</dcterms:created>
  <dcterms:modified xsi:type="dcterms:W3CDTF">2018-12-11T11:19:05Z</dcterms:modified>
</cp:coreProperties>
</file>