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6" r:id="rId2"/>
    <p:sldId id="442" r:id="rId3"/>
    <p:sldId id="275" r:id="rId4"/>
    <p:sldId id="426" r:id="rId5"/>
    <p:sldId id="440" r:id="rId6"/>
    <p:sldId id="441" r:id="rId7"/>
    <p:sldId id="373" r:id="rId8"/>
    <p:sldId id="374" r:id="rId9"/>
    <p:sldId id="411" r:id="rId10"/>
    <p:sldId id="447" r:id="rId11"/>
    <p:sldId id="448" r:id="rId12"/>
    <p:sldId id="449" r:id="rId13"/>
    <p:sldId id="453" r:id="rId14"/>
    <p:sldId id="450" r:id="rId15"/>
    <p:sldId id="451" r:id="rId16"/>
    <p:sldId id="452" r:id="rId17"/>
    <p:sldId id="454" r:id="rId18"/>
    <p:sldId id="455" r:id="rId19"/>
    <p:sldId id="456" r:id="rId20"/>
    <p:sldId id="427" r:id="rId21"/>
    <p:sldId id="393" r:id="rId22"/>
    <p:sldId id="429" r:id="rId23"/>
    <p:sldId id="273" r:id="rId24"/>
    <p:sldId id="431" r:id="rId25"/>
    <p:sldId id="350" r:id="rId26"/>
  </p:sldIdLst>
  <p:sldSz cx="9144000" cy="6858000" type="screen4x3"/>
  <p:notesSz cx="9872663" cy="67421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0D31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83213" autoAdjust="0"/>
  </p:normalViewPr>
  <p:slideViewPr>
    <p:cSldViewPr>
      <p:cViewPr varScale="1">
        <p:scale>
          <a:sx n="91" d="100"/>
          <a:sy n="91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82B319-C5BD-44FB-8B9E-61353C659A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7D5B6-DA83-4EBD-9F63-D5D8BD316E6E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rgbClr val="876946"/>
          </a:solidFill>
        </a:ln>
      </dgm:spPr>
      <dgm:t>
        <a:bodyPr/>
        <a:lstStyle/>
        <a:p>
          <a:r>
            <a: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 престижа образования в целом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F6BD09-4302-448B-8ACC-7EDCE045D2D8}" type="parTrans" cxnId="{4CD6B409-2937-45C1-88BE-D74550B639C6}">
      <dgm:prSet/>
      <dgm:spPr/>
      <dgm:t>
        <a:bodyPr/>
        <a:lstStyle/>
        <a:p>
          <a:endParaRPr lang="ru-RU"/>
        </a:p>
      </dgm:t>
    </dgm:pt>
    <dgm:pt modelId="{2A0D47E7-2B93-4A02-BB67-091A1F791966}" type="sibTrans" cxnId="{4CD6B409-2937-45C1-88BE-D74550B639C6}">
      <dgm:prSet/>
      <dgm:spPr>
        <a:ln>
          <a:solidFill>
            <a:srgbClr val="876946"/>
          </a:solidFill>
        </a:ln>
      </dgm:spPr>
      <dgm:t>
        <a:bodyPr/>
        <a:lstStyle/>
        <a:p>
          <a:endParaRPr lang="ru-RU"/>
        </a:p>
      </dgm:t>
    </dgm:pt>
    <dgm:pt modelId="{C44290C2-C37C-480E-B472-ACD03604020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kk-KZ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Перегрузка информацией</a:t>
          </a:r>
          <a:endParaRPr lang="ru-RU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542DB-8723-4222-87EA-063E653FBE15}" type="parTrans" cxnId="{CAAC4619-2AD9-4BB6-9A48-51917F98F1A7}">
      <dgm:prSet/>
      <dgm:spPr/>
      <dgm:t>
        <a:bodyPr/>
        <a:lstStyle/>
        <a:p>
          <a:endParaRPr lang="ru-RU"/>
        </a:p>
      </dgm:t>
    </dgm:pt>
    <dgm:pt modelId="{BA419391-DA7C-4543-8425-2B2E2422F203}" type="sibTrans" cxnId="{CAAC4619-2AD9-4BB6-9A48-51917F98F1A7}">
      <dgm:prSet/>
      <dgm:spPr/>
      <dgm:t>
        <a:bodyPr/>
        <a:lstStyle/>
        <a:p>
          <a:endParaRPr lang="ru-RU"/>
        </a:p>
      </dgm:t>
    </dgm:pt>
    <dgm:pt modelId="{CE27639B-F58D-4003-8111-9952A338AC86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kk-KZ" sz="2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 перестал быть основным носителем информации</a:t>
          </a:r>
          <a:endParaRPr lang="ru-RU" sz="2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488D93-4B0A-4FF1-B7E8-28D8A0CDF9B3}" type="parTrans" cxnId="{FAAA8296-B780-4427-89CC-01D5716CA155}">
      <dgm:prSet/>
      <dgm:spPr/>
      <dgm:t>
        <a:bodyPr/>
        <a:lstStyle/>
        <a:p>
          <a:endParaRPr lang="ru-RU"/>
        </a:p>
      </dgm:t>
    </dgm:pt>
    <dgm:pt modelId="{7A12DBC7-9AB7-43FB-AAAB-CD7169510470}" type="sibTrans" cxnId="{FAAA8296-B780-4427-89CC-01D5716CA155}">
      <dgm:prSet/>
      <dgm:spPr/>
      <dgm:t>
        <a:bodyPr/>
        <a:lstStyle/>
        <a:p>
          <a:endParaRPr lang="ru-RU"/>
        </a:p>
      </dgm:t>
    </dgm:pt>
    <dgm:pt modelId="{211AB8EC-E121-4820-B176-0AD16E59987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Учеба перестала быть основной целью современных подростков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5033F2-6B29-4AB1-92D3-814BF4FC3373}" type="parTrans" cxnId="{74421316-7237-48F3-84DA-011F2953C799}">
      <dgm:prSet/>
      <dgm:spPr/>
      <dgm:t>
        <a:bodyPr/>
        <a:lstStyle/>
        <a:p>
          <a:endParaRPr lang="ru-RU"/>
        </a:p>
      </dgm:t>
    </dgm:pt>
    <dgm:pt modelId="{2F92AFF5-0A47-4485-AB69-30ABA718C807}" type="sibTrans" cxnId="{74421316-7237-48F3-84DA-011F2953C799}">
      <dgm:prSet/>
      <dgm:spPr/>
      <dgm:t>
        <a:bodyPr/>
        <a:lstStyle/>
        <a:p>
          <a:endParaRPr lang="ru-RU"/>
        </a:p>
      </dgm:t>
    </dgm:pt>
    <dgm:pt modelId="{55975DBF-0F08-431F-9876-88559E30247F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kk-KZ" sz="2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ответственности учащихся</a:t>
          </a: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157C81-CCE3-4CEC-B742-67A7116DEB98}" type="parTrans" cxnId="{5C1DB6A1-690D-44E6-89A3-9ABF5B1AAA76}">
      <dgm:prSet/>
      <dgm:spPr/>
      <dgm:t>
        <a:bodyPr/>
        <a:lstStyle/>
        <a:p>
          <a:endParaRPr lang="ru-RU"/>
        </a:p>
      </dgm:t>
    </dgm:pt>
    <dgm:pt modelId="{A01245AF-4BB8-4552-B486-7486B5CF8B12}" type="sibTrans" cxnId="{5C1DB6A1-690D-44E6-89A3-9ABF5B1AAA76}">
      <dgm:prSet/>
      <dgm:spPr/>
      <dgm:t>
        <a:bodyPr/>
        <a:lstStyle/>
        <a:p>
          <a:endParaRPr lang="ru-RU"/>
        </a:p>
      </dgm:t>
    </dgm:pt>
    <dgm:pt modelId="{84A024EE-5516-47B7-A77E-1B2E6A5F7E0A}" type="pres">
      <dgm:prSet presAssocID="{1782B319-C5BD-44FB-8B9E-61353C659A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F6C5D0F-E80B-4D1A-8D5E-D64ACCBD824E}" type="pres">
      <dgm:prSet presAssocID="{1782B319-C5BD-44FB-8B9E-61353C659A88}" presName="Name1" presStyleCnt="0"/>
      <dgm:spPr/>
    </dgm:pt>
    <dgm:pt modelId="{5EB941B7-5D66-42B0-8464-B1D6A409DC61}" type="pres">
      <dgm:prSet presAssocID="{1782B319-C5BD-44FB-8B9E-61353C659A88}" presName="cycle" presStyleCnt="0"/>
      <dgm:spPr/>
    </dgm:pt>
    <dgm:pt modelId="{DD1951CC-D77F-4769-ABF5-9E639A52449B}" type="pres">
      <dgm:prSet presAssocID="{1782B319-C5BD-44FB-8B9E-61353C659A88}" presName="srcNode" presStyleLbl="node1" presStyleIdx="0" presStyleCnt="5"/>
      <dgm:spPr/>
    </dgm:pt>
    <dgm:pt modelId="{9C285E4D-A107-4273-920C-F9BA4928AE3F}" type="pres">
      <dgm:prSet presAssocID="{1782B319-C5BD-44FB-8B9E-61353C659A88}" presName="conn" presStyleLbl="parChTrans1D2" presStyleIdx="0" presStyleCnt="1"/>
      <dgm:spPr/>
      <dgm:t>
        <a:bodyPr/>
        <a:lstStyle/>
        <a:p>
          <a:endParaRPr lang="ru-RU"/>
        </a:p>
      </dgm:t>
    </dgm:pt>
    <dgm:pt modelId="{83F05B6E-C612-4DAD-A047-D5D2A986F671}" type="pres">
      <dgm:prSet presAssocID="{1782B319-C5BD-44FB-8B9E-61353C659A88}" presName="extraNode" presStyleLbl="node1" presStyleIdx="0" presStyleCnt="5"/>
      <dgm:spPr/>
    </dgm:pt>
    <dgm:pt modelId="{A921FC24-9BDA-4947-8C9B-0AA0CBEB4CD6}" type="pres">
      <dgm:prSet presAssocID="{1782B319-C5BD-44FB-8B9E-61353C659A88}" presName="dstNode" presStyleLbl="node1" presStyleIdx="0" presStyleCnt="5"/>
      <dgm:spPr/>
    </dgm:pt>
    <dgm:pt modelId="{4672752A-E530-44EE-9CF1-56BC575AD03E}" type="pres">
      <dgm:prSet presAssocID="{AE87D5B6-DA83-4EBD-9F63-D5D8BD316E6E}" presName="text_1" presStyleLbl="node1" presStyleIdx="0" presStyleCnt="5" custScaleX="102749" custScaleY="112598" custLinFactNeighborX="547" custLinFactNeighborY="-11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8A3A0-D86A-4F4E-B7E0-B7AC8C3D0EBF}" type="pres">
      <dgm:prSet presAssocID="{AE87D5B6-DA83-4EBD-9F63-D5D8BD316E6E}" presName="accent_1" presStyleCnt="0"/>
      <dgm:spPr/>
    </dgm:pt>
    <dgm:pt modelId="{B3FA0C8E-39A2-495D-9575-6E8BAD1E4286}" type="pres">
      <dgm:prSet presAssocID="{AE87D5B6-DA83-4EBD-9F63-D5D8BD316E6E}" presName="accentRepeatNode" presStyleLbl="solidFgAcc1" presStyleIdx="0" presStyleCnt="5"/>
      <dgm:spPr>
        <a:ln>
          <a:solidFill>
            <a:srgbClr val="89BF3C"/>
          </a:solidFill>
        </a:ln>
      </dgm:spPr>
    </dgm:pt>
    <dgm:pt modelId="{FD74F431-3F40-44F3-B332-B93C9F3614F0}" type="pres">
      <dgm:prSet presAssocID="{C44290C2-C37C-480E-B472-ACD03604020C}" presName="text_2" presStyleLbl="node1" presStyleIdx="1" presStyleCnt="5" custScaleX="102749" custScaleY="112598" custLinFactNeighborX="498" custLinFactNeighborY="-1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44883-909B-4368-BE1D-B194C592E63D}" type="pres">
      <dgm:prSet presAssocID="{C44290C2-C37C-480E-B472-ACD03604020C}" presName="accent_2" presStyleCnt="0"/>
      <dgm:spPr/>
    </dgm:pt>
    <dgm:pt modelId="{017FFCD7-2198-4DBD-9779-8AA86F193243}" type="pres">
      <dgm:prSet presAssocID="{C44290C2-C37C-480E-B472-ACD03604020C}" presName="accentRepeatNode" presStyleLbl="solidFgAcc1" presStyleIdx="1" presStyleCnt="5"/>
      <dgm:spPr>
        <a:ln>
          <a:solidFill>
            <a:srgbClr val="89BF3C"/>
          </a:solidFill>
        </a:ln>
      </dgm:spPr>
      <dgm:t>
        <a:bodyPr/>
        <a:lstStyle/>
        <a:p>
          <a:endParaRPr lang="ru-RU"/>
        </a:p>
      </dgm:t>
    </dgm:pt>
    <dgm:pt modelId="{A87F0DED-E5EA-4D07-8585-5C7B97946D4F}" type="pres">
      <dgm:prSet presAssocID="{211AB8EC-E121-4820-B176-0AD16E599878}" presName="text_3" presStyleLbl="node1" presStyleIdx="2" presStyleCnt="5" custScaleX="102749" custScaleY="112598" custLinFactNeighborX="517" custLinFactNeighborY="-1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9FAF7F-23DC-4F6D-ADF1-8BF715FC218A}" type="pres">
      <dgm:prSet presAssocID="{211AB8EC-E121-4820-B176-0AD16E599878}" presName="accent_3" presStyleCnt="0"/>
      <dgm:spPr/>
    </dgm:pt>
    <dgm:pt modelId="{874E0D6E-AB35-48DA-A28C-DC53FA9AB6D0}" type="pres">
      <dgm:prSet presAssocID="{211AB8EC-E121-4820-B176-0AD16E599878}" presName="accentRepeatNode" presStyleLbl="solidFgAcc1" presStyleIdx="2" presStyleCnt="5"/>
      <dgm:spPr>
        <a:ln>
          <a:solidFill>
            <a:srgbClr val="89BF3C"/>
          </a:solidFill>
        </a:ln>
      </dgm:spPr>
    </dgm:pt>
    <dgm:pt modelId="{7C35984C-216A-4C9C-A24C-503C0D993096}" type="pres">
      <dgm:prSet presAssocID="{CE27639B-F58D-4003-8111-9952A338AC86}" presName="text_4" presStyleLbl="node1" presStyleIdx="3" presStyleCnt="5" custScaleX="102749" custScaleY="112598" custLinFactNeighborX="498" custLinFactNeighborY="-1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B30FB-4D4B-4C03-A9EF-7E717A467949}" type="pres">
      <dgm:prSet presAssocID="{CE27639B-F58D-4003-8111-9952A338AC86}" presName="accent_4" presStyleCnt="0"/>
      <dgm:spPr/>
    </dgm:pt>
    <dgm:pt modelId="{F666C2B1-4489-4EBC-9794-697047255599}" type="pres">
      <dgm:prSet presAssocID="{CE27639B-F58D-4003-8111-9952A338AC86}" presName="accentRepeatNode" presStyleLbl="solidFgAcc1" presStyleIdx="3" presStyleCnt="5"/>
      <dgm:spPr>
        <a:ln>
          <a:solidFill>
            <a:srgbClr val="89BF3C"/>
          </a:solidFill>
        </a:ln>
      </dgm:spPr>
    </dgm:pt>
    <dgm:pt modelId="{74059B86-8BF7-4933-B47A-6F11D92C7B54}" type="pres">
      <dgm:prSet presAssocID="{55975DBF-0F08-431F-9876-88559E30247F}" presName="text_5" presStyleLbl="node1" presStyleIdx="4" presStyleCnt="5" custScaleX="102749" custScaleY="112598" custLinFactNeighborX="446" custLinFactNeighborY="-1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A2795-BAF3-4920-9B7C-CE2051BF1F59}" type="pres">
      <dgm:prSet presAssocID="{55975DBF-0F08-431F-9876-88559E30247F}" presName="accent_5" presStyleCnt="0"/>
      <dgm:spPr/>
    </dgm:pt>
    <dgm:pt modelId="{0061BF7D-2CDC-4FE5-938A-487B75CA38DD}" type="pres">
      <dgm:prSet presAssocID="{55975DBF-0F08-431F-9876-88559E30247F}" presName="accentRepeatNode" presStyleLbl="solidFgAcc1" presStyleIdx="4" presStyleCnt="5"/>
      <dgm:spPr>
        <a:ln>
          <a:solidFill>
            <a:srgbClr val="89BF3C"/>
          </a:solidFill>
        </a:ln>
      </dgm:spPr>
    </dgm:pt>
  </dgm:ptLst>
  <dgm:cxnLst>
    <dgm:cxn modelId="{FA6A561E-976E-4533-AE50-90D3863FC1DE}" type="presOf" srcId="{C44290C2-C37C-480E-B472-ACD03604020C}" destId="{FD74F431-3F40-44F3-B332-B93C9F3614F0}" srcOrd="0" destOrd="0" presId="urn:microsoft.com/office/officeart/2008/layout/VerticalCurvedList"/>
    <dgm:cxn modelId="{74421316-7237-48F3-84DA-011F2953C799}" srcId="{1782B319-C5BD-44FB-8B9E-61353C659A88}" destId="{211AB8EC-E121-4820-B176-0AD16E599878}" srcOrd="2" destOrd="0" parTransId="{335033F2-6B29-4AB1-92D3-814BF4FC3373}" sibTransId="{2F92AFF5-0A47-4485-AB69-30ABA718C807}"/>
    <dgm:cxn modelId="{0AA24B3F-A94D-4732-95B1-DC952CCD06FD}" type="presOf" srcId="{211AB8EC-E121-4820-B176-0AD16E599878}" destId="{A87F0DED-E5EA-4D07-8585-5C7B97946D4F}" srcOrd="0" destOrd="0" presId="urn:microsoft.com/office/officeart/2008/layout/VerticalCurvedList"/>
    <dgm:cxn modelId="{75B68AEF-598A-449A-AAC1-1AEAAE90FCAC}" type="presOf" srcId="{AE87D5B6-DA83-4EBD-9F63-D5D8BD316E6E}" destId="{4672752A-E530-44EE-9CF1-56BC575AD03E}" srcOrd="0" destOrd="0" presId="urn:microsoft.com/office/officeart/2008/layout/VerticalCurvedList"/>
    <dgm:cxn modelId="{138D83A8-F7AF-48FE-8265-8B7A7C522BED}" type="presOf" srcId="{55975DBF-0F08-431F-9876-88559E30247F}" destId="{74059B86-8BF7-4933-B47A-6F11D92C7B54}" srcOrd="0" destOrd="0" presId="urn:microsoft.com/office/officeart/2008/layout/VerticalCurvedList"/>
    <dgm:cxn modelId="{3E1F7292-F697-4C3E-9C34-179816EFE01A}" type="presOf" srcId="{CE27639B-F58D-4003-8111-9952A338AC86}" destId="{7C35984C-216A-4C9C-A24C-503C0D993096}" srcOrd="0" destOrd="0" presId="urn:microsoft.com/office/officeart/2008/layout/VerticalCurvedList"/>
    <dgm:cxn modelId="{4CD6B409-2937-45C1-88BE-D74550B639C6}" srcId="{1782B319-C5BD-44FB-8B9E-61353C659A88}" destId="{AE87D5B6-DA83-4EBD-9F63-D5D8BD316E6E}" srcOrd="0" destOrd="0" parTransId="{FBF6BD09-4302-448B-8ACC-7EDCE045D2D8}" sibTransId="{2A0D47E7-2B93-4A02-BB67-091A1F791966}"/>
    <dgm:cxn modelId="{CAAC4619-2AD9-4BB6-9A48-51917F98F1A7}" srcId="{1782B319-C5BD-44FB-8B9E-61353C659A88}" destId="{C44290C2-C37C-480E-B472-ACD03604020C}" srcOrd="1" destOrd="0" parTransId="{852542DB-8723-4222-87EA-063E653FBE15}" sibTransId="{BA419391-DA7C-4543-8425-2B2E2422F203}"/>
    <dgm:cxn modelId="{FAAA8296-B780-4427-89CC-01D5716CA155}" srcId="{1782B319-C5BD-44FB-8B9E-61353C659A88}" destId="{CE27639B-F58D-4003-8111-9952A338AC86}" srcOrd="3" destOrd="0" parTransId="{FF488D93-4B0A-4FF1-B7E8-28D8A0CDF9B3}" sibTransId="{7A12DBC7-9AB7-43FB-AAAB-CD7169510470}"/>
    <dgm:cxn modelId="{5C1DB6A1-690D-44E6-89A3-9ABF5B1AAA76}" srcId="{1782B319-C5BD-44FB-8B9E-61353C659A88}" destId="{55975DBF-0F08-431F-9876-88559E30247F}" srcOrd="4" destOrd="0" parTransId="{71157C81-CCE3-4CEC-B742-67A7116DEB98}" sibTransId="{A01245AF-4BB8-4552-B486-7486B5CF8B12}"/>
    <dgm:cxn modelId="{7AC3F3CE-0C85-4739-B4E3-590D0996A6AE}" type="presOf" srcId="{2A0D47E7-2B93-4A02-BB67-091A1F791966}" destId="{9C285E4D-A107-4273-920C-F9BA4928AE3F}" srcOrd="0" destOrd="0" presId="urn:microsoft.com/office/officeart/2008/layout/VerticalCurvedList"/>
    <dgm:cxn modelId="{2459996C-F5CF-46FC-B90E-7D975767B4C6}" type="presOf" srcId="{1782B319-C5BD-44FB-8B9E-61353C659A88}" destId="{84A024EE-5516-47B7-A77E-1B2E6A5F7E0A}" srcOrd="0" destOrd="0" presId="urn:microsoft.com/office/officeart/2008/layout/VerticalCurvedList"/>
    <dgm:cxn modelId="{C197977C-2989-424D-8902-29699C971F84}" type="presParOf" srcId="{84A024EE-5516-47B7-A77E-1B2E6A5F7E0A}" destId="{5F6C5D0F-E80B-4D1A-8D5E-D64ACCBD824E}" srcOrd="0" destOrd="0" presId="urn:microsoft.com/office/officeart/2008/layout/VerticalCurvedList"/>
    <dgm:cxn modelId="{639908BA-0404-4503-B70C-00B938F1F9A5}" type="presParOf" srcId="{5F6C5D0F-E80B-4D1A-8D5E-D64ACCBD824E}" destId="{5EB941B7-5D66-42B0-8464-B1D6A409DC61}" srcOrd="0" destOrd="0" presId="urn:microsoft.com/office/officeart/2008/layout/VerticalCurvedList"/>
    <dgm:cxn modelId="{2663C711-5CA6-4221-B863-EC50F6AE99A7}" type="presParOf" srcId="{5EB941B7-5D66-42B0-8464-B1D6A409DC61}" destId="{DD1951CC-D77F-4769-ABF5-9E639A52449B}" srcOrd="0" destOrd="0" presId="urn:microsoft.com/office/officeart/2008/layout/VerticalCurvedList"/>
    <dgm:cxn modelId="{1AAC46D1-4E6F-4C44-836D-3B4F71CFE96E}" type="presParOf" srcId="{5EB941B7-5D66-42B0-8464-B1D6A409DC61}" destId="{9C285E4D-A107-4273-920C-F9BA4928AE3F}" srcOrd="1" destOrd="0" presId="urn:microsoft.com/office/officeart/2008/layout/VerticalCurvedList"/>
    <dgm:cxn modelId="{A7703153-9F87-4D89-A7DB-F8108D3D77BD}" type="presParOf" srcId="{5EB941B7-5D66-42B0-8464-B1D6A409DC61}" destId="{83F05B6E-C612-4DAD-A047-D5D2A986F671}" srcOrd="2" destOrd="0" presId="urn:microsoft.com/office/officeart/2008/layout/VerticalCurvedList"/>
    <dgm:cxn modelId="{423EC072-03DE-43DF-93D8-5F12960DEA91}" type="presParOf" srcId="{5EB941B7-5D66-42B0-8464-B1D6A409DC61}" destId="{A921FC24-9BDA-4947-8C9B-0AA0CBEB4CD6}" srcOrd="3" destOrd="0" presId="urn:microsoft.com/office/officeart/2008/layout/VerticalCurvedList"/>
    <dgm:cxn modelId="{7514693A-2B39-4FEB-8F79-22F98E590869}" type="presParOf" srcId="{5F6C5D0F-E80B-4D1A-8D5E-D64ACCBD824E}" destId="{4672752A-E530-44EE-9CF1-56BC575AD03E}" srcOrd="1" destOrd="0" presId="urn:microsoft.com/office/officeart/2008/layout/VerticalCurvedList"/>
    <dgm:cxn modelId="{0C01EBE6-DE00-4CB7-9F5D-B24F1EF930D4}" type="presParOf" srcId="{5F6C5D0F-E80B-4D1A-8D5E-D64ACCBD824E}" destId="{BBD8A3A0-D86A-4F4E-B7E0-B7AC8C3D0EBF}" srcOrd="2" destOrd="0" presId="urn:microsoft.com/office/officeart/2008/layout/VerticalCurvedList"/>
    <dgm:cxn modelId="{84123980-E95C-4250-A4C5-53B4EB5C5D99}" type="presParOf" srcId="{BBD8A3A0-D86A-4F4E-B7E0-B7AC8C3D0EBF}" destId="{B3FA0C8E-39A2-495D-9575-6E8BAD1E4286}" srcOrd="0" destOrd="0" presId="urn:microsoft.com/office/officeart/2008/layout/VerticalCurvedList"/>
    <dgm:cxn modelId="{95F5FB30-E79C-4CE8-B0B8-ED3D7142B5E6}" type="presParOf" srcId="{5F6C5D0F-E80B-4D1A-8D5E-D64ACCBD824E}" destId="{FD74F431-3F40-44F3-B332-B93C9F3614F0}" srcOrd="3" destOrd="0" presId="urn:microsoft.com/office/officeart/2008/layout/VerticalCurvedList"/>
    <dgm:cxn modelId="{75FE6652-12C9-4C43-B369-6E7DD5972694}" type="presParOf" srcId="{5F6C5D0F-E80B-4D1A-8D5E-D64ACCBD824E}" destId="{0BE44883-909B-4368-BE1D-B194C592E63D}" srcOrd="4" destOrd="0" presId="urn:microsoft.com/office/officeart/2008/layout/VerticalCurvedList"/>
    <dgm:cxn modelId="{64380F5F-5034-4941-898B-A2CC9595EEF9}" type="presParOf" srcId="{0BE44883-909B-4368-BE1D-B194C592E63D}" destId="{017FFCD7-2198-4DBD-9779-8AA86F193243}" srcOrd="0" destOrd="0" presId="urn:microsoft.com/office/officeart/2008/layout/VerticalCurvedList"/>
    <dgm:cxn modelId="{33E88F8D-281B-4C5F-B6C7-0BDC64DCDD1F}" type="presParOf" srcId="{5F6C5D0F-E80B-4D1A-8D5E-D64ACCBD824E}" destId="{A87F0DED-E5EA-4D07-8585-5C7B97946D4F}" srcOrd="5" destOrd="0" presId="urn:microsoft.com/office/officeart/2008/layout/VerticalCurvedList"/>
    <dgm:cxn modelId="{5ECC89C8-2B6F-4239-948A-511B9F5160E1}" type="presParOf" srcId="{5F6C5D0F-E80B-4D1A-8D5E-D64ACCBD824E}" destId="{C39FAF7F-23DC-4F6D-ADF1-8BF715FC218A}" srcOrd="6" destOrd="0" presId="urn:microsoft.com/office/officeart/2008/layout/VerticalCurvedList"/>
    <dgm:cxn modelId="{DE521E06-F190-4C4E-9FA0-65FFDD739978}" type="presParOf" srcId="{C39FAF7F-23DC-4F6D-ADF1-8BF715FC218A}" destId="{874E0D6E-AB35-48DA-A28C-DC53FA9AB6D0}" srcOrd="0" destOrd="0" presId="urn:microsoft.com/office/officeart/2008/layout/VerticalCurvedList"/>
    <dgm:cxn modelId="{C7CA22AF-F820-4C79-B0B4-6548AA8960B5}" type="presParOf" srcId="{5F6C5D0F-E80B-4D1A-8D5E-D64ACCBD824E}" destId="{7C35984C-216A-4C9C-A24C-503C0D993096}" srcOrd="7" destOrd="0" presId="urn:microsoft.com/office/officeart/2008/layout/VerticalCurvedList"/>
    <dgm:cxn modelId="{CD66AC58-743A-4B17-82EB-F92F4872591D}" type="presParOf" srcId="{5F6C5D0F-E80B-4D1A-8D5E-D64ACCBD824E}" destId="{29BB30FB-4D4B-4C03-A9EF-7E717A467949}" srcOrd="8" destOrd="0" presId="urn:microsoft.com/office/officeart/2008/layout/VerticalCurvedList"/>
    <dgm:cxn modelId="{4507DF7F-6FDF-4C7A-A64A-B6DEAEC7FD3B}" type="presParOf" srcId="{29BB30FB-4D4B-4C03-A9EF-7E717A467949}" destId="{F666C2B1-4489-4EBC-9794-697047255599}" srcOrd="0" destOrd="0" presId="urn:microsoft.com/office/officeart/2008/layout/VerticalCurvedList"/>
    <dgm:cxn modelId="{8715E156-5FA5-4EED-9D40-646E059B1C9A}" type="presParOf" srcId="{5F6C5D0F-E80B-4D1A-8D5E-D64ACCBD824E}" destId="{74059B86-8BF7-4933-B47A-6F11D92C7B54}" srcOrd="9" destOrd="0" presId="urn:microsoft.com/office/officeart/2008/layout/VerticalCurvedList"/>
    <dgm:cxn modelId="{6F1FECB8-73E8-488C-8839-328E4204B07E}" type="presParOf" srcId="{5F6C5D0F-E80B-4D1A-8D5E-D64ACCBD824E}" destId="{2E4A2795-BAF3-4920-9B7C-CE2051BF1F59}" srcOrd="10" destOrd="0" presId="urn:microsoft.com/office/officeart/2008/layout/VerticalCurvedList"/>
    <dgm:cxn modelId="{62BACA0C-0D99-45DA-B9C3-9A0684AF81AE}" type="presParOf" srcId="{2E4A2795-BAF3-4920-9B7C-CE2051BF1F59}" destId="{0061BF7D-2CDC-4FE5-938A-487B75CA38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85E4D-A107-4273-920C-F9BA4928AE3F}">
      <dsp:nvSpPr>
        <dsp:cNvPr id="0" name=""/>
        <dsp:cNvSpPr/>
      </dsp:nvSpPr>
      <dsp:spPr>
        <a:xfrm>
          <a:off x="-6086572" y="-926230"/>
          <a:ext cx="7206124" cy="7206124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rgbClr val="876946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2752A-E530-44EE-9CF1-56BC575AD03E}">
      <dsp:nvSpPr>
        <dsp:cNvPr id="0" name=""/>
        <dsp:cNvSpPr/>
      </dsp:nvSpPr>
      <dsp:spPr>
        <a:xfrm>
          <a:off x="430679" y="213820"/>
          <a:ext cx="4953872" cy="753755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rgbClr val="87694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Нет престижа образования в целом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679" y="213820"/>
        <a:ext cx="4953872" cy="753755"/>
      </dsp:txXfrm>
    </dsp:sp>
    <dsp:sp modelId="{B3FA0C8E-39A2-495D-9575-6E8BAD1E4286}">
      <dsp:nvSpPr>
        <dsp:cNvPr id="0" name=""/>
        <dsp:cNvSpPr/>
      </dsp:nvSpPr>
      <dsp:spPr>
        <a:xfrm>
          <a:off x="52187" y="250819"/>
          <a:ext cx="836777" cy="836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BF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74F431-3F40-44F3-B332-B93C9F3614F0}">
      <dsp:nvSpPr>
        <dsp:cNvPr id="0" name=""/>
        <dsp:cNvSpPr/>
      </dsp:nvSpPr>
      <dsp:spPr>
        <a:xfrm>
          <a:off x="912210" y="1214479"/>
          <a:ext cx="4460997" cy="75375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5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Перегрузка информацией</a:t>
          </a:r>
          <a:endParaRPr lang="ru-RU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210" y="1214479"/>
        <a:ext cx="4460997" cy="753755"/>
      </dsp:txXfrm>
    </dsp:sp>
    <dsp:sp modelId="{017FFCD7-2198-4DBD-9779-8AA86F193243}">
      <dsp:nvSpPr>
        <dsp:cNvPr id="0" name=""/>
        <dsp:cNvSpPr/>
      </dsp:nvSpPr>
      <dsp:spPr>
        <a:xfrm>
          <a:off x="531875" y="1254631"/>
          <a:ext cx="836777" cy="836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BF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F0DED-E5EA-4D07-8585-5C7B97946D4F}">
      <dsp:nvSpPr>
        <dsp:cNvPr id="0" name=""/>
        <dsp:cNvSpPr/>
      </dsp:nvSpPr>
      <dsp:spPr>
        <a:xfrm>
          <a:off x="1061523" y="2218291"/>
          <a:ext cx="4309724" cy="753755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54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Учеба перестала быть основной целью современных подростков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1523" y="2218291"/>
        <a:ext cx="4309724" cy="753755"/>
      </dsp:txXfrm>
    </dsp:sp>
    <dsp:sp modelId="{874E0D6E-AB35-48DA-A28C-DC53FA9AB6D0}">
      <dsp:nvSpPr>
        <dsp:cNvPr id="0" name=""/>
        <dsp:cNvSpPr/>
      </dsp:nvSpPr>
      <dsp:spPr>
        <a:xfrm>
          <a:off x="679101" y="2258443"/>
          <a:ext cx="836777" cy="836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BF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35984C-216A-4C9C-A24C-503C0D993096}">
      <dsp:nvSpPr>
        <dsp:cNvPr id="0" name=""/>
        <dsp:cNvSpPr/>
      </dsp:nvSpPr>
      <dsp:spPr>
        <a:xfrm>
          <a:off x="912210" y="3222103"/>
          <a:ext cx="4460997" cy="753755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5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1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 перестал быть основным носителем информации</a:t>
          </a:r>
          <a:endParaRPr lang="ru-RU" sz="21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12210" y="3222103"/>
        <a:ext cx="4460997" cy="753755"/>
      </dsp:txXfrm>
    </dsp:sp>
    <dsp:sp modelId="{F666C2B1-4489-4EBC-9794-697047255599}">
      <dsp:nvSpPr>
        <dsp:cNvPr id="0" name=""/>
        <dsp:cNvSpPr/>
      </dsp:nvSpPr>
      <dsp:spPr>
        <a:xfrm>
          <a:off x="531875" y="3262255"/>
          <a:ext cx="836777" cy="836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BF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59B86-8BF7-4933-B47A-6F11D92C7B54}">
      <dsp:nvSpPr>
        <dsp:cNvPr id="0" name=""/>
        <dsp:cNvSpPr/>
      </dsp:nvSpPr>
      <dsp:spPr>
        <a:xfrm>
          <a:off x="425810" y="4225915"/>
          <a:ext cx="4953872" cy="753755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5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ответственности учащихся</a:t>
          </a: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5810" y="4225915"/>
        <a:ext cx="4953872" cy="753755"/>
      </dsp:txXfrm>
    </dsp:sp>
    <dsp:sp modelId="{0061BF7D-2CDC-4FE5-938A-487B75CA38DD}">
      <dsp:nvSpPr>
        <dsp:cNvPr id="0" name=""/>
        <dsp:cNvSpPr/>
      </dsp:nvSpPr>
      <dsp:spPr>
        <a:xfrm>
          <a:off x="52187" y="4266067"/>
          <a:ext cx="836777" cy="8367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9BF3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9009" cy="33661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1331" y="2"/>
            <a:ext cx="4279007" cy="33661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5EB693E4-CEF8-4CE6-BF84-7B2B7021D038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03325"/>
            <a:ext cx="4279009" cy="33770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1331" y="6403325"/>
            <a:ext cx="4279007" cy="33770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69E865B5-DDE3-41BC-B966-939F7AE527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63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279009" cy="33661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1331" y="2"/>
            <a:ext cx="4279007" cy="336617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08863C85-6657-45FB-BBB6-34C5114F0F0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73437" cy="2528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573" y="3202207"/>
            <a:ext cx="7899525" cy="3033896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03325"/>
            <a:ext cx="4279009" cy="33770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1331" y="6403325"/>
            <a:ext cx="4279007" cy="337702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AB748F49-30D0-4BC2-AA53-41B8314FDC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25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51200" y="504825"/>
            <a:ext cx="3370263" cy="2528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48F49-30D0-4BC2-AA53-41B8314FDC7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17" indent="0" algn="r">
              <a:buNone/>
              <a:defRPr>
                <a:solidFill>
                  <a:schemeClr val="tx1"/>
                </a:solidFill>
              </a:defRPr>
            </a:lvl1pPr>
            <a:lvl2pPr marL="457166" indent="0" algn="ctr">
              <a:buNone/>
            </a:lvl2pPr>
            <a:lvl3pPr marL="914333" indent="0" algn="ctr">
              <a:buNone/>
            </a:lvl3pPr>
            <a:lvl4pPr marL="1371498" indent="0" algn="ctr">
              <a:buNone/>
            </a:lvl4pPr>
            <a:lvl5pPr marL="1828664" indent="0" algn="ctr">
              <a:buNone/>
            </a:lvl5pPr>
            <a:lvl6pPr marL="2285829" indent="0" algn="ctr">
              <a:buNone/>
            </a:lvl6pPr>
            <a:lvl7pPr marL="2742995" indent="0" algn="ctr">
              <a:buNone/>
            </a:lvl7pPr>
            <a:lvl8pPr marL="3200160" indent="0" algn="ctr">
              <a:buNone/>
            </a:lvl8pPr>
            <a:lvl9pPr marL="3657326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E763-DC4A-4851-8027-59C8A2C98198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55A88-5EE6-433F-8ECD-0346EE135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88DD2-9E70-4C51-8CD6-00A4E7D9DDCE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F2D2-3EE3-490F-A62B-9DD9624C6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4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4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36AF2-975D-4470-8BE2-DBCC1F4A4B2E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8225-7BAB-4E25-892A-D45494D31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DDC78-9EC3-4A34-9B23-F503E367D781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C931-C500-477A-9F9E-4C27122FF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5300-085E-49EE-865A-9341039EB5F7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4B4D-65B1-4293-B58D-88E526A36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6D87D-ECF4-42F5-85D4-BCA5032E21CE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BD61-A580-42B5-978E-FA248E090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9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3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EC1D-39AC-463B-8208-FC50B228313A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4844E-F385-496E-A06A-CCF38A53D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955C-405D-4525-8452-B04E4B7D39BE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52BB-DC1F-4590-AD1A-728CFE458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191B9-6A25-482A-9C97-EC3BF7DC64C4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4E0C-18B7-4F59-B125-EF19C5A77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3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FB9F-03B3-4282-8A1B-128FAD350206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CE167-8448-499F-934E-87C2C21F7F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3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3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1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0D176-9DDB-4CE4-A606-B93BD2D28089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3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23BF7-A877-4D1E-89A2-908BDFEA5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3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6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39A9D2-BFDA-4125-822B-56F5AB158B85}" type="datetimeFigureOut">
              <a:rPr lang="ru-RU"/>
              <a:pPr>
                <a:defRPr/>
              </a:pPr>
              <a:t>02.11.2023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3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3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1AAAA5-C4A2-487C-9D37-5055D549E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9" r:id="rId9"/>
    <p:sldLayoutId id="2147483837" r:id="rId10"/>
    <p:sldLayoutId id="21474838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66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3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9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64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30" indent="-27303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15" indent="-24604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indent="-24604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60" indent="-209535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79" indent="-209535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230" indent="-21029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96" indent="-18286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95" indent="-182867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96" indent="-18286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s.kundelik.kz/reports/default.aspx?school=1000001537940&amp;report=progress-groups&amp;year=2023&amp;group=2120281198636851352&amp;periodNumber=0&amp;periodType=5" TargetMode="External"/><Relationship Id="rId2" Type="http://schemas.openxmlformats.org/officeDocument/2006/relationships/hyperlink" Target="https://schools.kundelik.kz/reports/default.aspx?school=1000001537940&amp;report=progress-groups&amp;year=2023&amp;group=2120281765572534441&amp;periodNumber=0&amp;periodType=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539751" y="692151"/>
            <a:ext cx="8229600" cy="1143000"/>
          </a:xfrm>
        </p:spPr>
        <p:txBody>
          <a:bodyPr anchor="ctr"/>
          <a:lstStyle/>
          <a:p>
            <a:pPr algn="ctr" eaLnBrk="1" hangingPunct="1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КГУ « Общеобразовательная школа №2»</a:t>
            </a:r>
            <a:b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Содержимое 4"/>
          <p:cNvSpPr>
            <a:spLocks noGrp="1"/>
          </p:cNvSpPr>
          <p:nvPr>
            <p:ph idx="1"/>
          </p:nvPr>
        </p:nvSpPr>
        <p:spPr>
          <a:xfrm>
            <a:off x="457200" y="1700810"/>
            <a:ext cx="8229600" cy="3669357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ru-RU" sz="4800" b="1" dirty="0">
              <a:solidFill>
                <a:srgbClr val="B010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4800" b="1" dirty="0">
                <a:solidFill>
                  <a:srgbClr val="B010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5" y="4431324"/>
            <a:ext cx="2463660" cy="21986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30" y="5517235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02.11.2023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84887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/>
              <a:t>Качество знаний в разрезе классов:</a:t>
            </a:r>
          </a:p>
          <a:p>
            <a:pPr algn="ctr"/>
            <a:r>
              <a:rPr lang="ru-RU" sz="3600" dirty="0"/>
              <a:t>начальная школа</a:t>
            </a:r>
            <a:endParaRPr lang="en-US" sz="3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97001"/>
          <a:ext cx="6096000" cy="38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89654561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33831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0748756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70877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267819"/>
              </p:ext>
            </p:extLst>
          </p:nvPr>
        </p:nvGraphicFramePr>
        <p:xfrm>
          <a:off x="1475657" y="1397000"/>
          <a:ext cx="6144345" cy="1338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115">
                  <a:extLst>
                    <a:ext uri="{9D8B030D-6E8A-4147-A177-3AD203B41FA5}">
                      <a16:colId xmlns:a16="http://schemas.microsoft.com/office/drawing/2014/main" val="3116443705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3087810476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3716521736"/>
                    </a:ext>
                  </a:extLst>
                </a:gridCol>
              </a:tblGrid>
              <a:tr h="75588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2В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180131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75 %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15003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637830"/>
              </p:ext>
            </p:extLst>
          </p:nvPr>
        </p:nvGraphicFramePr>
        <p:xfrm>
          <a:off x="1524000" y="3501007"/>
          <a:ext cx="6096000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77309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8109125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3В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3Г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45%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64%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44%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889134"/>
              </p:ext>
            </p:extLst>
          </p:nvPr>
        </p:nvGraphicFramePr>
        <p:xfrm>
          <a:off x="2411760" y="5219972"/>
          <a:ext cx="4572000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7730937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4В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56%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63%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58%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726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5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Качество знаний в разрезе классов:</a:t>
            </a:r>
          </a:p>
          <a:p>
            <a:pPr algn="ctr"/>
            <a:r>
              <a:rPr lang="ru-RU" sz="2800" dirty="0"/>
              <a:t>средняя школа</a:t>
            </a:r>
            <a:endParaRPr lang="en-US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656076"/>
              </p:ext>
            </p:extLst>
          </p:nvPr>
        </p:nvGraphicFramePr>
        <p:xfrm>
          <a:off x="1259632" y="1412776"/>
          <a:ext cx="6096000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773093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38109125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5Г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100%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31%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793053"/>
              </p:ext>
            </p:extLst>
          </p:nvPr>
        </p:nvGraphicFramePr>
        <p:xfrm>
          <a:off x="323528" y="3170896"/>
          <a:ext cx="4572000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077730937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57%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52%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54%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32432"/>
              </p:ext>
            </p:extLst>
          </p:nvPr>
        </p:nvGraphicFramePr>
        <p:xfrm>
          <a:off x="5292081" y="3170896"/>
          <a:ext cx="3600400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56%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716135"/>
              </p:ext>
            </p:extLst>
          </p:nvPr>
        </p:nvGraphicFramePr>
        <p:xfrm>
          <a:off x="179512" y="4929017"/>
          <a:ext cx="4464496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33%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45253"/>
              </p:ext>
            </p:extLst>
          </p:nvPr>
        </p:nvGraphicFramePr>
        <p:xfrm>
          <a:off x="4788024" y="4929017"/>
          <a:ext cx="4296816" cy="1165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408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2148408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</a:tblGrid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58293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39%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31%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55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8765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Качество знаний в разрезе классов:</a:t>
            </a:r>
          </a:p>
          <a:p>
            <a:pPr algn="ctr"/>
            <a:r>
              <a:rPr lang="ru-RU" sz="2800" dirty="0"/>
              <a:t>старшая школа</a:t>
            </a:r>
            <a:endParaRPr 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569517"/>
              </p:ext>
            </p:extLst>
          </p:nvPr>
        </p:nvGraphicFramePr>
        <p:xfrm>
          <a:off x="1187624" y="1628800"/>
          <a:ext cx="635327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6637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3176637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88%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75%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61995"/>
              </p:ext>
            </p:extLst>
          </p:nvPr>
        </p:nvGraphicFramePr>
        <p:xfrm>
          <a:off x="1115616" y="4077072"/>
          <a:ext cx="6336704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121978709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3775308263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А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Б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70008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60%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40%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69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256584" cy="445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4000" dirty="0" smtClean="0">
                <a:solidFill>
                  <a:schemeClr val="tx1"/>
                </a:solidFill>
              </a:rPr>
              <a:t>Қазақ тілі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60720"/>
              </p:ext>
            </p:extLst>
          </p:nvPr>
        </p:nvGraphicFramePr>
        <p:xfrm>
          <a:off x="395535" y="3838458"/>
          <a:ext cx="8712974" cy="8392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095717145"/>
                    </a:ext>
                  </a:extLst>
                </a:gridCol>
                <a:gridCol w="670459">
                  <a:extLst>
                    <a:ext uri="{9D8B030D-6E8A-4147-A177-3AD203B41FA5}">
                      <a16:colId xmlns:a16="http://schemas.microsoft.com/office/drawing/2014/main" val="530728083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4571927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4447591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952510238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61013897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4116775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163633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93986403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14805597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353360319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409501106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226440474"/>
                    </a:ext>
                  </a:extLst>
                </a:gridCol>
                <a:gridCol w="524345">
                  <a:extLst>
                    <a:ext uri="{9D8B030D-6E8A-4147-A177-3AD203B41FA5}">
                      <a16:colId xmlns:a16="http://schemas.microsoft.com/office/drawing/2014/main" val="159844571"/>
                    </a:ext>
                  </a:extLst>
                </a:gridCol>
                <a:gridCol w="533389">
                  <a:extLst>
                    <a:ext uri="{9D8B030D-6E8A-4147-A177-3AD203B41FA5}">
                      <a16:colId xmlns:a16="http://schemas.microsoft.com/office/drawing/2014/main" val="2936710355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3141705627"/>
                    </a:ext>
                  </a:extLst>
                </a:gridCol>
                <a:gridCol w="576070">
                  <a:extLst>
                    <a:ext uri="{9D8B030D-6E8A-4147-A177-3AD203B41FA5}">
                      <a16:colId xmlns:a16="http://schemas.microsoft.com/office/drawing/2014/main" val="1644835124"/>
                    </a:ext>
                  </a:extLst>
                </a:gridCol>
              </a:tblGrid>
              <a:tr h="2592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5г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222023883"/>
                  </a:ext>
                </a:extLst>
              </a:tr>
              <a:tr h="1780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283274927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36233" y="3346840"/>
            <a:ext cx="8280920" cy="445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Казахский язык в русских классах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603753"/>
              </p:ext>
            </p:extLst>
          </p:nvPr>
        </p:nvGraphicFramePr>
        <p:xfrm>
          <a:off x="899592" y="795272"/>
          <a:ext cx="7056785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57750">
                  <a:extLst>
                    <a:ext uri="{9D8B030D-6E8A-4147-A177-3AD203B41FA5}">
                      <a16:colId xmlns:a16="http://schemas.microsoft.com/office/drawing/2014/main" val="3428590507"/>
                    </a:ext>
                  </a:extLst>
                </a:gridCol>
                <a:gridCol w="1466345">
                  <a:extLst>
                    <a:ext uri="{9D8B030D-6E8A-4147-A177-3AD203B41FA5}">
                      <a16:colId xmlns:a16="http://schemas.microsoft.com/office/drawing/2014/main" val="1432242809"/>
                    </a:ext>
                  </a:extLst>
                </a:gridCol>
                <a:gridCol w="1466345">
                  <a:extLst>
                    <a:ext uri="{9D8B030D-6E8A-4147-A177-3AD203B41FA5}">
                      <a16:colId xmlns:a16="http://schemas.microsoft.com/office/drawing/2014/main" val="2324842319"/>
                    </a:ext>
                  </a:extLst>
                </a:gridCol>
                <a:gridCol w="1466345">
                  <a:extLst>
                    <a:ext uri="{9D8B030D-6E8A-4147-A177-3AD203B41FA5}">
                      <a16:colId xmlns:a16="http://schemas.microsoft.com/office/drawing/2014/main" val="3982449802"/>
                    </a:ext>
                  </a:extLst>
                </a:gridCol>
              </a:tblGrid>
              <a:tr h="384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5092155"/>
                  </a:ext>
                </a:extLst>
              </a:tr>
              <a:tr h="384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6937689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785495"/>
              </p:ext>
            </p:extLst>
          </p:nvPr>
        </p:nvGraphicFramePr>
        <p:xfrm>
          <a:off x="539554" y="5157192"/>
          <a:ext cx="8424937" cy="139857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296148">
                  <a:extLst>
                    <a:ext uri="{9D8B030D-6E8A-4147-A177-3AD203B41FA5}">
                      <a16:colId xmlns:a16="http://schemas.microsoft.com/office/drawing/2014/main" val="208494338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9974404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86555579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943278421"/>
                    </a:ext>
                  </a:extLst>
                </a:gridCol>
                <a:gridCol w="497689">
                  <a:extLst>
                    <a:ext uri="{9D8B030D-6E8A-4147-A177-3AD203B41FA5}">
                      <a16:colId xmlns:a16="http://schemas.microsoft.com/office/drawing/2014/main" val="2622094764"/>
                    </a:ext>
                  </a:extLst>
                </a:gridCol>
                <a:gridCol w="487375">
                  <a:extLst>
                    <a:ext uri="{9D8B030D-6E8A-4147-A177-3AD203B41FA5}">
                      <a16:colId xmlns:a16="http://schemas.microsoft.com/office/drawing/2014/main" val="1606729332"/>
                    </a:ext>
                  </a:extLst>
                </a:gridCol>
                <a:gridCol w="599112">
                  <a:extLst>
                    <a:ext uri="{9D8B030D-6E8A-4147-A177-3AD203B41FA5}">
                      <a16:colId xmlns:a16="http://schemas.microsoft.com/office/drawing/2014/main" val="31099764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578134639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32399376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451443438"/>
                    </a:ext>
                  </a:extLst>
                </a:gridCol>
                <a:gridCol w="397603">
                  <a:extLst>
                    <a:ext uri="{9D8B030D-6E8A-4147-A177-3AD203B41FA5}">
                      <a16:colId xmlns:a16="http://schemas.microsoft.com/office/drawing/2014/main" val="3625637671"/>
                    </a:ext>
                  </a:extLst>
                </a:gridCol>
                <a:gridCol w="487375">
                  <a:extLst>
                    <a:ext uri="{9D8B030D-6E8A-4147-A177-3AD203B41FA5}">
                      <a16:colId xmlns:a16="http://schemas.microsoft.com/office/drawing/2014/main" val="3538594588"/>
                    </a:ext>
                  </a:extLst>
                </a:gridCol>
                <a:gridCol w="358041">
                  <a:extLst>
                    <a:ext uri="{9D8B030D-6E8A-4147-A177-3AD203B41FA5}">
                      <a16:colId xmlns:a16="http://schemas.microsoft.com/office/drawing/2014/main" val="1727537346"/>
                    </a:ext>
                  </a:extLst>
                </a:gridCol>
                <a:gridCol w="629189">
                  <a:extLst>
                    <a:ext uri="{9D8B030D-6E8A-4147-A177-3AD203B41FA5}">
                      <a16:colId xmlns:a16="http://schemas.microsoft.com/office/drawing/2014/main" val="600200603"/>
                    </a:ext>
                  </a:extLst>
                </a:gridCol>
                <a:gridCol w="648069">
                  <a:extLst>
                    <a:ext uri="{9D8B030D-6E8A-4147-A177-3AD203B41FA5}">
                      <a16:colId xmlns:a16="http://schemas.microsoft.com/office/drawing/2014/main" val="648930747"/>
                    </a:ext>
                  </a:extLst>
                </a:gridCol>
              </a:tblGrid>
              <a:tr h="16307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781341751"/>
                  </a:ext>
                </a:extLst>
              </a:tr>
              <a:tr h="16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классы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5б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5в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5г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6б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6в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7а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7б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8а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8б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9а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9б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10б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11б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>
                          <a:effectLst/>
                        </a:rPr>
                        <a:t>итого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548817993"/>
                  </a:ext>
                </a:extLst>
              </a:tr>
              <a:tr h="16307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</a:rPr>
                        <a:t>% качества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54%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67%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60%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42%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43%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38%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80%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50%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#ДЕЛ/0!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54" marR="8154" marT="8154" marB="0" anchor="b"/>
                </a:tc>
                <a:extLst>
                  <a:ext uri="{0D108BD9-81ED-4DB2-BD59-A6C34878D82A}">
                    <a16:rowId xmlns:a16="http://schemas.microsoft.com/office/drawing/2014/main" val="379381896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99692" y="1784686"/>
            <a:ext cx="5256584" cy="374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3600" dirty="0" smtClean="0">
                <a:solidFill>
                  <a:schemeClr val="tx1"/>
                </a:solidFill>
              </a:rPr>
              <a:t>Орыс тілі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28421" y="4665575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418098"/>
              </p:ext>
            </p:extLst>
          </p:nvPr>
        </p:nvGraphicFramePr>
        <p:xfrm>
          <a:off x="1547664" y="2299224"/>
          <a:ext cx="5904656" cy="93405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84871">
                  <a:extLst>
                    <a:ext uri="{9D8B030D-6E8A-4147-A177-3AD203B41FA5}">
                      <a16:colId xmlns:a16="http://schemas.microsoft.com/office/drawing/2014/main" val="2195878883"/>
                    </a:ext>
                  </a:extLst>
                </a:gridCol>
                <a:gridCol w="1167457">
                  <a:extLst>
                    <a:ext uri="{9D8B030D-6E8A-4147-A177-3AD203B41FA5}">
                      <a16:colId xmlns:a16="http://schemas.microsoft.com/office/drawing/2014/main" val="1587976098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4259368459"/>
                    </a:ext>
                  </a:extLst>
                </a:gridCol>
                <a:gridCol w="1476164">
                  <a:extLst>
                    <a:ext uri="{9D8B030D-6E8A-4147-A177-3AD203B41FA5}">
                      <a16:colId xmlns:a16="http://schemas.microsoft.com/office/drawing/2014/main" val="2936845054"/>
                    </a:ext>
                  </a:extLst>
                </a:gridCol>
              </a:tblGrid>
              <a:tr h="28297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классы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итого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1892768"/>
                  </a:ext>
                </a:extLst>
              </a:tr>
              <a:tr h="558769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% качества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</a:rPr>
                        <a:t> 100%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ru-RU" sz="2400" u="none" strike="noStrike" dirty="0" smtClean="0">
                          <a:effectLst/>
                        </a:rPr>
                        <a:t>71%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 smtClean="0">
                          <a:effectLst/>
                        </a:rPr>
                        <a:t>80%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0587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01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87652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Качество знаний по предметам</a:t>
            </a:r>
          </a:p>
          <a:p>
            <a:pPr algn="ctr"/>
            <a:r>
              <a:rPr lang="ru-RU" sz="2800" dirty="0"/>
              <a:t> ( без начальной школы)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207821"/>
              </p:ext>
            </p:extLst>
          </p:nvPr>
        </p:nvGraphicFramePr>
        <p:xfrm>
          <a:off x="503549" y="2276872"/>
          <a:ext cx="8136901" cy="259228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77022">
                  <a:extLst>
                    <a:ext uri="{9D8B030D-6E8A-4147-A177-3AD203B41FA5}">
                      <a16:colId xmlns:a16="http://schemas.microsoft.com/office/drawing/2014/main" val="10601976"/>
                    </a:ext>
                  </a:extLst>
                </a:gridCol>
                <a:gridCol w="1011069">
                  <a:extLst>
                    <a:ext uri="{9D8B030D-6E8A-4147-A177-3AD203B41FA5}">
                      <a16:colId xmlns:a16="http://schemas.microsoft.com/office/drawing/2014/main" val="1720070200"/>
                    </a:ext>
                  </a:extLst>
                </a:gridCol>
                <a:gridCol w="545781">
                  <a:extLst>
                    <a:ext uri="{9D8B030D-6E8A-4147-A177-3AD203B41FA5}">
                      <a16:colId xmlns:a16="http://schemas.microsoft.com/office/drawing/2014/main" val="296042786"/>
                    </a:ext>
                  </a:extLst>
                </a:gridCol>
                <a:gridCol w="545781">
                  <a:extLst>
                    <a:ext uri="{9D8B030D-6E8A-4147-A177-3AD203B41FA5}">
                      <a16:colId xmlns:a16="http://schemas.microsoft.com/office/drawing/2014/main" val="2818388764"/>
                    </a:ext>
                  </a:extLst>
                </a:gridCol>
                <a:gridCol w="660512">
                  <a:extLst>
                    <a:ext uri="{9D8B030D-6E8A-4147-A177-3AD203B41FA5}">
                      <a16:colId xmlns:a16="http://schemas.microsoft.com/office/drawing/2014/main" val="3031991341"/>
                    </a:ext>
                  </a:extLst>
                </a:gridCol>
                <a:gridCol w="1288176">
                  <a:extLst>
                    <a:ext uri="{9D8B030D-6E8A-4147-A177-3AD203B41FA5}">
                      <a16:colId xmlns:a16="http://schemas.microsoft.com/office/drawing/2014/main" val="370335239"/>
                    </a:ext>
                  </a:extLst>
                </a:gridCol>
                <a:gridCol w="1304280">
                  <a:extLst>
                    <a:ext uri="{9D8B030D-6E8A-4147-A177-3AD203B41FA5}">
                      <a16:colId xmlns:a16="http://schemas.microsoft.com/office/drawing/2014/main" val="3917453298"/>
                    </a:ext>
                  </a:extLst>
                </a:gridCol>
                <a:gridCol w="1304280">
                  <a:extLst>
                    <a:ext uri="{9D8B030D-6E8A-4147-A177-3AD203B41FA5}">
                      <a16:colId xmlns:a16="http://schemas.microsoft.com/office/drawing/2014/main" val="4212352988"/>
                    </a:ext>
                  </a:extLst>
                </a:gridCol>
              </a:tblGrid>
              <a:tr h="5711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Класс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Учеников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Успеваемость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Средний балл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</a:rPr>
                        <a:t>% успев.</a:t>
                      </a:r>
                      <a:endParaRPr lang="ru-RU" sz="1900" b="0" u="none" strike="noStrike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>
                          <a:effectLst/>
                        </a:rPr>
                        <a:t>% кач. зн.</a:t>
                      </a:r>
                      <a:endParaRPr lang="ru-RU" sz="1900" b="0" u="none" strike="noStrike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extLst>
                  <a:ext uri="{0D108BD9-81ED-4DB2-BD59-A6C34878D82A}">
                    <a16:rowId xmlns:a16="http://schemas.microsoft.com/office/drawing/2014/main" val="3249051951"/>
                  </a:ext>
                </a:extLst>
              </a:tr>
              <a:tr h="1058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 err="1">
                          <a:effectLst/>
                        </a:rPr>
                        <a:t>Отл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Хор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u="none" strike="noStrike" dirty="0">
                          <a:effectLst/>
                        </a:rPr>
                        <a:t>Уд</a:t>
                      </a:r>
                      <a:endParaRPr lang="ru-RU" sz="1900" b="0" u="none" strike="noStrike" dirty="0">
                        <a:solidFill>
                          <a:srgbClr val="666666"/>
                        </a:solidFill>
                        <a:effectLst/>
                      </a:endParaRPr>
                    </a:p>
                  </a:txBody>
                  <a:tcPr marL="59992" marR="59992" marT="24997" marB="24997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499415"/>
                  </a:ext>
                </a:extLst>
              </a:tr>
              <a:tr h="5711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hlinkClick r:id="rId2"/>
                        </a:rPr>
                        <a:t>5А</a:t>
                      </a:r>
                      <a:endParaRPr lang="ru-RU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4,67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</a:rPr>
                        <a:t>100,0</a:t>
                      </a:r>
                      <a:endParaRPr lang="en-US" sz="200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100,0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extLst>
                  <a:ext uri="{0D108BD9-81ED-4DB2-BD59-A6C34878D82A}">
                    <a16:rowId xmlns:a16="http://schemas.microsoft.com/office/drawing/2014/main" val="3327163692"/>
                  </a:ext>
                </a:extLst>
              </a:tr>
              <a:tr h="3917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u="none" strike="noStrike" dirty="0">
                          <a:effectLst/>
                          <a:hlinkClick r:id="rId3"/>
                        </a:rPr>
                        <a:t>6А</a:t>
                      </a:r>
                      <a:endParaRPr lang="ru-RU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4,0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100,0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71,43</a:t>
                      </a:r>
                      <a:endParaRPr lang="en-US" sz="20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95" marR="49995" marT="24997" marB="24997" anchor="ctr"/>
                </a:tc>
                <a:extLst>
                  <a:ext uri="{0D108BD9-81ED-4DB2-BD59-A6C34878D82A}">
                    <a16:rowId xmlns:a16="http://schemas.microsoft.com/office/drawing/2014/main" val="50363339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55778" y="1356521"/>
            <a:ext cx="3600400" cy="445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4000" dirty="0">
                <a:solidFill>
                  <a:schemeClr val="tx1"/>
                </a:solidFill>
              </a:rPr>
              <a:t>Ағылшын тілі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68969"/>
              </p:ext>
            </p:extLst>
          </p:nvPr>
        </p:nvGraphicFramePr>
        <p:xfrm>
          <a:off x="899592" y="692696"/>
          <a:ext cx="7560841" cy="594336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36463">
                  <a:extLst>
                    <a:ext uri="{9D8B030D-6E8A-4147-A177-3AD203B41FA5}">
                      <a16:colId xmlns:a16="http://schemas.microsoft.com/office/drawing/2014/main" val="3562649858"/>
                    </a:ext>
                  </a:extLst>
                </a:gridCol>
                <a:gridCol w="1287873">
                  <a:extLst>
                    <a:ext uri="{9D8B030D-6E8A-4147-A177-3AD203B41FA5}">
                      <a16:colId xmlns:a16="http://schemas.microsoft.com/office/drawing/2014/main" val="311580546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6148267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3998284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05496689"/>
                    </a:ext>
                  </a:extLst>
                </a:gridCol>
                <a:gridCol w="2232249">
                  <a:extLst>
                    <a:ext uri="{9D8B030D-6E8A-4147-A177-3AD203B41FA5}">
                      <a16:colId xmlns:a16="http://schemas.microsoft.com/office/drawing/2014/main" val="804876751"/>
                    </a:ext>
                  </a:extLst>
                </a:gridCol>
              </a:tblGrid>
              <a:tr h="145356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Учеников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Успеваемость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57" marR="7057" marT="7057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2008286412"/>
                  </a:ext>
                </a:extLst>
              </a:tr>
              <a:tr h="2520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7110059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2396019041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(1гр.анг.яз)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69851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5Б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2619241618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(2гр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анг.яз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405790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484634242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(1гр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8965"/>
                  </a:ext>
                </a:extLst>
              </a:tr>
              <a:tr h="67000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5В (2гр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1567533733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5Г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31,25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1812279560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4279044613"/>
                  </a:ext>
                </a:extLst>
              </a:tr>
              <a:tr h="5041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6В(1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716839368"/>
                  </a:ext>
                </a:extLst>
              </a:tr>
              <a:tr h="5041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6В(2 </a:t>
                      </a:r>
                      <a:r>
                        <a:rPr lang="ru-RU" sz="18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</a:t>
                      </a: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1986209980"/>
                  </a:ext>
                </a:extLst>
              </a:tr>
              <a:tr h="5041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7А(1 группа)</a:t>
                      </a:r>
                      <a:endParaRPr lang="ru-RU" sz="1800" b="0" i="0" u="none" strike="noStrike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81,82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458179248"/>
                  </a:ext>
                </a:extLst>
              </a:tr>
              <a:tr h="5041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7А(2 группа)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2453386192"/>
                  </a:ext>
                </a:extLst>
              </a:tr>
              <a:tr h="25208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13" marR="7057" marT="7057" marB="0" anchor="b"/>
                </a:tc>
                <a:extLst>
                  <a:ext uri="{0D108BD9-81ED-4DB2-BD59-A6C34878D82A}">
                    <a16:rowId xmlns:a16="http://schemas.microsoft.com/office/drawing/2014/main" val="308993071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63688" y="0"/>
            <a:ext cx="5256584" cy="445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k-KZ" sz="4000" dirty="0">
                <a:solidFill>
                  <a:schemeClr val="tx1"/>
                </a:solidFill>
              </a:rPr>
              <a:t>Английский язык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3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765502"/>
              </p:ext>
            </p:extLst>
          </p:nvPr>
        </p:nvGraphicFramePr>
        <p:xfrm>
          <a:off x="611560" y="764705"/>
          <a:ext cx="7920878" cy="555989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19149">
                  <a:extLst>
                    <a:ext uri="{9D8B030D-6E8A-4147-A177-3AD203B41FA5}">
                      <a16:colId xmlns:a16="http://schemas.microsoft.com/office/drawing/2014/main" val="1735466087"/>
                    </a:ext>
                  </a:extLst>
                </a:gridCol>
                <a:gridCol w="1565227">
                  <a:extLst>
                    <a:ext uri="{9D8B030D-6E8A-4147-A177-3AD203B41FA5}">
                      <a16:colId xmlns:a16="http://schemas.microsoft.com/office/drawing/2014/main" val="188836507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91863915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6899899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093530697"/>
                    </a:ext>
                  </a:extLst>
                </a:gridCol>
                <a:gridCol w="1512166">
                  <a:extLst>
                    <a:ext uri="{9D8B030D-6E8A-4147-A177-3AD203B41FA5}">
                      <a16:colId xmlns:a16="http://schemas.microsoft.com/office/drawing/2014/main" val="4235054865"/>
                    </a:ext>
                  </a:extLst>
                </a:gridCol>
              </a:tblGrid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135456992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2959466644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(1группа)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7879690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4067485670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группа)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19296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996186344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ГРУППА)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558626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757384298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ГРУППА)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977322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28810967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ГРУППА)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156348"/>
                  </a:ext>
                </a:extLst>
              </a:tr>
              <a:tr h="3199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2933705617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ГРУППА)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21140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463886251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828110195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11А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2828117049"/>
                  </a:ext>
                </a:extLst>
              </a:tr>
              <a:tr h="3309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11Б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83" marR="8709" marT="8709" marB="0" anchor="b"/>
                </a:tc>
                <a:extLst>
                  <a:ext uri="{0D108BD9-81ED-4DB2-BD59-A6C34878D82A}">
                    <a16:rowId xmlns:a16="http://schemas.microsoft.com/office/drawing/2014/main" val="292756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2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22775"/>
            <a:ext cx="5256584" cy="445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72281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/>
              <a:t>Русская литература</a:t>
            </a:r>
            <a:endParaRPr lang="en-US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2482"/>
              </p:ext>
            </p:extLst>
          </p:nvPr>
        </p:nvGraphicFramePr>
        <p:xfrm>
          <a:off x="395534" y="1196752"/>
          <a:ext cx="8568953" cy="129921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16226">
                  <a:extLst>
                    <a:ext uri="{9D8B030D-6E8A-4147-A177-3AD203B41FA5}">
                      <a16:colId xmlns:a16="http://schemas.microsoft.com/office/drawing/2014/main" val="382035694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42540637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1048696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886596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562261742"/>
                    </a:ext>
                  </a:extLst>
                </a:gridCol>
                <a:gridCol w="838558">
                  <a:extLst>
                    <a:ext uri="{9D8B030D-6E8A-4147-A177-3AD203B41FA5}">
                      <a16:colId xmlns:a16="http://schemas.microsoft.com/office/drawing/2014/main" val="3779811260"/>
                    </a:ext>
                  </a:extLst>
                </a:gridCol>
                <a:gridCol w="853435">
                  <a:extLst>
                    <a:ext uri="{9D8B030D-6E8A-4147-A177-3AD203B41FA5}">
                      <a16:colId xmlns:a16="http://schemas.microsoft.com/office/drawing/2014/main" val="2929832776"/>
                    </a:ext>
                  </a:extLst>
                </a:gridCol>
                <a:gridCol w="813070">
                  <a:extLst>
                    <a:ext uri="{9D8B030D-6E8A-4147-A177-3AD203B41FA5}">
                      <a16:colId xmlns:a16="http://schemas.microsoft.com/office/drawing/2014/main" val="19610810"/>
                    </a:ext>
                  </a:extLst>
                </a:gridCol>
                <a:gridCol w="807304">
                  <a:extLst>
                    <a:ext uri="{9D8B030D-6E8A-4147-A177-3AD203B41FA5}">
                      <a16:colId xmlns:a16="http://schemas.microsoft.com/office/drawing/2014/main" val="32204130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0912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391164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43708" y="2701222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/>
              <a:t>История Казахстана</a:t>
            </a:r>
            <a:endParaRPr lang="en-US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10613" y="4532952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600" dirty="0" smtClean="0"/>
              <a:t>Всемирная история</a:t>
            </a:r>
            <a:endParaRPr lang="en-US" sz="36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546816"/>
              </p:ext>
            </p:extLst>
          </p:nvPr>
        </p:nvGraphicFramePr>
        <p:xfrm>
          <a:off x="395533" y="3501008"/>
          <a:ext cx="8496946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16227">
                  <a:extLst>
                    <a:ext uri="{9D8B030D-6E8A-4147-A177-3AD203B41FA5}">
                      <a16:colId xmlns:a16="http://schemas.microsoft.com/office/drawing/2014/main" val="192765076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44989379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5063531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3067198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281234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587277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0723394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95087833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1377957229"/>
                    </a:ext>
                  </a:extLst>
                </a:gridCol>
              </a:tblGrid>
              <a:tr h="350527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39939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2318690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471946"/>
              </p:ext>
            </p:extLst>
          </p:nvPr>
        </p:nvGraphicFramePr>
        <p:xfrm>
          <a:off x="1115616" y="5384543"/>
          <a:ext cx="5582879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16428">
                  <a:extLst>
                    <a:ext uri="{9D8B030D-6E8A-4147-A177-3AD203B41FA5}">
                      <a16:colId xmlns:a16="http://schemas.microsoft.com/office/drawing/2014/main" val="4261659404"/>
                    </a:ext>
                  </a:extLst>
                </a:gridCol>
                <a:gridCol w="916592">
                  <a:extLst>
                    <a:ext uri="{9D8B030D-6E8A-4147-A177-3AD203B41FA5}">
                      <a16:colId xmlns:a16="http://schemas.microsoft.com/office/drawing/2014/main" val="3553926439"/>
                    </a:ext>
                  </a:extLst>
                </a:gridCol>
                <a:gridCol w="777715">
                  <a:extLst>
                    <a:ext uri="{9D8B030D-6E8A-4147-A177-3AD203B41FA5}">
                      <a16:colId xmlns:a16="http://schemas.microsoft.com/office/drawing/2014/main" val="3908762250"/>
                    </a:ext>
                  </a:extLst>
                </a:gridCol>
                <a:gridCol w="972144">
                  <a:extLst>
                    <a:ext uri="{9D8B030D-6E8A-4147-A177-3AD203B41FA5}">
                      <a16:colId xmlns:a16="http://schemas.microsoft.com/office/drawing/2014/main" val="29917450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122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252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266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26064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Математика, алгебра</a:t>
            </a:r>
            <a:endParaRPr lang="en-US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402177"/>
              </p:ext>
            </p:extLst>
          </p:nvPr>
        </p:nvGraphicFramePr>
        <p:xfrm>
          <a:off x="323528" y="980728"/>
          <a:ext cx="8352929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63156689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81764615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6104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6344547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999056101"/>
                    </a:ext>
                  </a:extLst>
                </a:gridCol>
                <a:gridCol w="753611">
                  <a:extLst>
                    <a:ext uri="{9D8B030D-6E8A-4147-A177-3AD203B41FA5}">
                      <a16:colId xmlns:a16="http://schemas.microsoft.com/office/drawing/2014/main" val="3567502634"/>
                    </a:ext>
                  </a:extLst>
                </a:gridCol>
                <a:gridCol w="830565">
                  <a:extLst>
                    <a:ext uri="{9D8B030D-6E8A-4147-A177-3AD203B41FA5}">
                      <a16:colId xmlns:a16="http://schemas.microsoft.com/office/drawing/2014/main" val="271786755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368958921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3089284726"/>
                    </a:ext>
                  </a:extLst>
                </a:gridCol>
              </a:tblGrid>
              <a:tr h="31876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3166340"/>
                  </a:ext>
                </a:extLst>
              </a:tr>
              <a:tr h="318764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420648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83768" y="205007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Геометрия </a:t>
            </a:r>
            <a:endParaRPr 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372749"/>
              </p:ext>
            </p:extLst>
          </p:nvPr>
        </p:nvGraphicFramePr>
        <p:xfrm>
          <a:off x="323528" y="2681288"/>
          <a:ext cx="8352930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30853">
                  <a:extLst>
                    <a:ext uri="{9D8B030D-6E8A-4147-A177-3AD203B41FA5}">
                      <a16:colId xmlns:a16="http://schemas.microsoft.com/office/drawing/2014/main" val="3792337860"/>
                    </a:ext>
                  </a:extLst>
                </a:gridCol>
                <a:gridCol w="753648">
                  <a:extLst>
                    <a:ext uri="{9D8B030D-6E8A-4147-A177-3AD203B41FA5}">
                      <a16:colId xmlns:a16="http://schemas.microsoft.com/office/drawing/2014/main" val="2310236871"/>
                    </a:ext>
                  </a:extLst>
                </a:gridCol>
                <a:gridCol w="865298">
                  <a:extLst>
                    <a:ext uri="{9D8B030D-6E8A-4147-A177-3AD203B41FA5}">
                      <a16:colId xmlns:a16="http://schemas.microsoft.com/office/drawing/2014/main" val="60283189"/>
                    </a:ext>
                  </a:extLst>
                </a:gridCol>
                <a:gridCol w="809473">
                  <a:extLst>
                    <a:ext uri="{9D8B030D-6E8A-4147-A177-3AD203B41FA5}">
                      <a16:colId xmlns:a16="http://schemas.microsoft.com/office/drawing/2014/main" val="2187616612"/>
                    </a:ext>
                  </a:extLst>
                </a:gridCol>
                <a:gridCol w="1032777">
                  <a:extLst>
                    <a:ext uri="{9D8B030D-6E8A-4147-A177-3AD203B41FA5}">
                      <a16:colId xmlns:a16="http://schemas.microsoft.com/office/drawing/2014/main" val="3694950068"/>
                    </a:ext>
                  </a:extLst>
                </a:gridCol>
                <a:gridCol w="983929">
                  <a:extLst>
                    <a:ext uri="{9D8B030D-6E8A-4147-A177-3AD203B41FA5}">
                      <a16:colId xmlns:a16="http://schemas.microsoft.com/office/drawing/2014/main" val="2864561192"/>
                    </a:ext>
                  </a:extLst>
                </a:gridCol>
                <a:gridCol w="976952">
                  <a:extLst>
                    <a:ext uri="{9D8B030D-6E8A-4147-A177-3AD203B41FA5}">
                      <a16:colId xmlns:a16="http://schemas.microsoft.com/office/drawing/2014/main" val="36992570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8753774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723734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39752" y="3738767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Физика </a:t>
            </a:r>
            <a:endParaRPr lang="en-US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07261"/>
              </p:ext>
            </p:extLst>
          </p:nvPr>
        </p:nvGraphicFramePr>
        <p:xfrm>
          <a:off x="251519" y="4261987"/>
          <a:ext cx="8424938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56119">
                  <a:extLst>
                    <a:ext uri="{9D8B030D-6E8A-4147-A177-3AD203B41FA5}">
                      <a16:colId xmlns:a16="http://schemas.microsoft.com/office/drawing/2014/main" val="4093453564"/>
                    </a:ext>
                  </a:extLst>
                </a:gridCol>
                <a:gridCol w="760145">
                  <a:extLst>
                    <a:ext uri="{9D8B030D-6E8A-4147-A177-3AD203B41FA5}">
                      <a16:colId xmlns:a16="http://schemas.microsoft.com/office/drawing/2014/main" val="825999872"/>
                    </a:ext>
                  </a:extLst>
                </a:gridCol>
                <a:gridCol w="872758">
                  <a:extLst>
                    <a:ext uri="{9D8B030D-6E8A-4147-A177-3AD203B41FA5}">
                      <a16:colId xmlns:a16="http://schemas.microsoft.com/office/drawing/2014/main" val="3280732265"/>
                    </a:ext>
                  </a:extLst>
                </a:gridCol>
                <a:gridCol w="816451">
                  <a:extLst>
                    <a:ext uri="{9D8B030D-6E8A-4147-A177-3AD203B41FA5}">
                      <a16:colId xmlns:a16="http://schemas.microsoft.com/office/drawing/2014/main" val="1550610742"/>
                    </a:ext>
                  </a:extLst>
                </a:gridCol>
                <a:gridCol w="1041681">
                  <a:extLst>
                    <a:ext uri="{9D8B030D-6E8A-4147-A177-3AD203B41FA5}">
                      <a16:colId xmlns:a16="http://schemas.microsoft.com/office/drawing/2014/main" val="3052064018"/>
                    </a:ext>
                  </a:extLst>
                </a:gridCol>
                <a:gridCol w="992410">
                  <a:extLst>
                    <a:ext uri="{9D8B030D-6E8A-4147-A177-3AD203B41FA5}">
                      <a16:colId xmlns:a16="http://schemas.microsoft.com/office/drawing/2014/main" val="3674207256"/>
                    </a:ext>
                  </a:extLst>
                </a:gridCol>
                <a:gridCol w="985374">
                  <a:extLst>
                    <a:ext uri="{9D8B030D-6E8A-4147-A177-3AD203B41FA5}">
                      <a16:colId xmlns:a16="http://schemas.microsoft.com/office/drawing/2014/main" val="12513256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6140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13491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51386" y="5229200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Химия</a:t>
            </a:r>
            <a:endParaRPr lang="en-US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852937"/>
              </p:ext>
            </p:extLst>
          </p:nvPr>
        </p:nvGraphicFramePr>
        <p:xfrm>
          <a:off x="323529" y="5821829"/>
          <a:ext cx="8352927" cy="75057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221516">
                  <a:extLst>
                    <a:ext uri="{9D8B030D-6E8A-4147-A177-3AD203B41FA5}">
                      <a16:colId xmlns:a16="http://schemas.microsoft.com/office/drawing/2014/main" val="3922191416"/>
                    </a:ext>
                  </a:extLst>
                </a:gridCol>
                <a:gridCol w="951112">
                  <a:extLst>
                    <a:ext uri="{9D8B030D-6E8A-4147-A177-3AD203B41FA5}">
                      <a16:colId xmlns:a16="http://schemas.microsoft.com/office/drawing/2014/main" val="394159514"/>
                    </a:ext>
                  </a:extLst>
                </a:gridCol>
                <a:gridCol w="889751">
                  <a:extLst>
                    <a:ext uri="{9D8B030D-6E8A-4147-A177-3AD203B41FA5}">
                      <a16:colId xmlns:a16="http://schemas.microsoft.com/office/drawing/2014/main" val="1506313050"/>
                    </a:ext>
                  </a:extLst>
                </a:gridCol>
                <a:gridCol w="1135201">
                  <a:extLst>
                    <a:ext uri="{9D8B030D-6E8A-4147-A177-3AD203B41FA5}">
                      <a16:colId xmlns:a16="http://schemas.microsoft.com/office/drawing/2014/main" val="3186863960"/>
                    </a:ext>
                  </a:extLst>
                </a:gridCol>
                <a:gridCol w="1081508">
                  <a:extLst>
                    <a:ext uri="{9D8B030D-6E8A-4147-A177-3AD203B41FA5}">
                      <a16:colId xmlns:a16="http://schemas.microsoft.com/office/drawing/2014/main" val="3457993731"/>
                    </a:ext>
                  </a:extLst>
                </a:gridCol>
                <a:gridCol w="1073839">
                  <a:extLst>
                    <a:ext uri="{9D8B030D-6E8A-4147-A177-3AD203B41FA5}">
                      <a16:colId xmlns:a16="http://schemas.microsoft.com/office/drawing/2014/main" val="238060711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43588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141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61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0770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Естествознание</a:t>
            </a:r>
            <a:endParaRPr lang="en-US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05942" y="22768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Биология</a:t>
            </a:r>
            <a:endParaRPr lang="en-US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6927" y="332656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dirty="0" smtClean="0"/>
              <a:t>География</a:t>
            </a:r>
            <a:endParaRPr lang="en-US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090431"/>
              </p:ext>
            </p:extLst>
          </p:nvPr>
        </p:nvGraphicFramePr>
        <p:xfrm>
          <a:off x="611559" y="979428"/>
          <a:ext cx="7704857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03459">
                  <a:extLst>
                    <a:ext uri="{9D8B030D-6E8A-4147-A177-3AD203B41FA5}">
                      <a16:colId xmlns:a16="http://schemas.microsoft.com/office/drawing/2014/main" val="3149977328"/>
                    </a:ext>
                  </a:extLst>
                </a:gridCol>
                <a:gridCol w="695175">
                  <a:extLst>
                    <a:ext uri="{9D8B030D-6E8A-4147-A177-3AD203B41FA5}">
                      <a16:colId xmlns:a16="http://schemas.microsoft.com/office/drawing/2014/main" val="813389849"/>
                    </a:ext>
                  </a:extLst>
                </a:gridCol>
                <a:gridCol w="798163">
                  <a:extLst>
                    <a:ext uri="{9D8B030D-6E8A-4147-A177-3AD203B41FA5}">
                      <a16:colId xmlns:a16="http://schemas.microsoft.com/office/drawing/2014/main" val="1504883949"/>
                    </a:ext>
                  </a:extLst>
                </a:gridCol>
                <a:gridCol w="746669">
                  <a:extLst>
                    <a:ext uri="{9D8B030D-6E8A-4147-A177-3AD203B41FA5}">
                      <a16:colId xmlns:a16="http://schemas.microsoft.com/office/drawing/2014/main" val="2856177222"/>
                    </a:ext>
                  </a:extLst>
                </a:gridCol>
                <a:gridCol w="952648">
                  <a:extLst>
                    <a:ext uri="{9D8B030D-6E8A-4147-A177-3AD203B41FA5}">
                      <a16:colId xmlns:a16="http://schemas.microsoft.com/office/drawing/2014/main" val="2160446251"/>
                    </a:ext>
                  </a:extLst>
                </a:gridCol>
                <a:gridCol w="907589">
                  <a:extLst>
                    <a:ext uri="{9D8B030D-6E8A-4147-A177-3AD203B41FA5}">
                      <a16:colId xmlns:a16="http://schemas.microsoft.com/office/drawing/2014/main" val="1647062562"/>
                    </a:ext>
                  </a:extLst>
                </a:gridCol>
                <a:gridCol w="901154">
                  <a:extLst>
                    <a:ext uri="{9D8B030D-6E8A-4147-A177-3AD203B41FA5}">
                      <a16:colId xmlns:a16="http://schemas.microsoft.com/office/drawing/2014/main" val="301956643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14465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125853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56378"/>
              </p:ext>
            </p:extLst>
          </p:nvPr>
        </p:nvGraphicFramePr>
        <p:xfrm>
          <a:off x="323528" y="2852936"/>
          <a:ext cx="8352929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30853">
                  <a:extLst>
                    <a:ext uri="{9D8B030D-6E8A-4147-A177-3AD203B41FA5}">
                      <a16:colId xmlns:a16="http://schemas.microsoft.com/office/drawing/2014/main" val="2943325458"/>
                    </a:ext>
                  </a:extLst>
                </a:gridCol>
                <a:gridCol w="753647">
                  <a:extLst>
                    <a:ext uri="{9D8B030D-6E8A-4147-A177-3AD203B41FA5}">
                      <a16:colId xmlns:a16="http://schemas.microsoft.com/office/drawing/2014/main" val="454237452"/>
                    </a:ext>
                  </a:extLst>
                </a:gridCol>
                <a:gridCol w="865298">
                  <a:extLst>
                    <a:ext uri="{9D8B030D-6E8A-4147-A177-3AD203B41FA5}">
                      <a16:colId xmlns:a16="http://schemas.microsoft.com/office/drawing/2014/main" val="529541663"/>
                    </a:ext>
                  </a:extLst>
                </a:gridCol>
                <a:gridCol w="809473">
                  <a:extLst>
                    <a:ext uri="{9D8B030D-6E8A-4147-A177-3AD203B41FA5}">
                      <a16:colId xmlns:a16="http://schemas.microsoft.com/office/drawing/2014/main" val="2022447674"/>
                    </a:ext>
                  </a:extLst>
                </a:gridCol>
                <a:gridCol w="1032777">
                  <a:extLst>
                    <a:ext uri="{9D8B030D-6E8A-4147-A177-3AD203B41FA5}">
                      <a16:colId xmlns:a16="http://schemas.microsoft.com/office/drawing/2014/main" val="2201247652"/>
                    </a:ext>
                  </a:extLst>
                </a:gridCol>
                <a:gridCol w="983929">
                  <a:extLst>
                    <a:ext uri="{9D8B030D-6E8A-4147-A177-3AD203B41FA5}">
                      <a16:colId xmlns:a16="http://schemas.microsoft.com/office/drawing/2014/main" val="3586220968"/>
                    </a:ext>
                  </a:extLst>
                </a:gridCol>
                <a:gridCol w="976952">
                  <a:extLst>
                    <a:ext uri="{9D8B030D-6E8A-4147-A177-3AD203B41FA5}">
                      <a16:colId xmlns:a16="http://schemas.microsoft.com/office/drawing/2014/main" val="811185275"/>
                    </a:ext>
                  </a:extLst>
                </a:gridCol>
              </a:tblGrid>
              <a:tr h="392727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942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852560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725942"/>
              </p:ext>
            </p:extLst>
          </p:nvPr>
        </p:nvGraphicFramePr>
        <p:xfrm>
          <a:off x="611560" y="4726444"/>
          <a:ext cx="5582879" cy="8724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16428">
                  <a:extLst>
                    <a:ext uri="{9D8B030D-6E8A-4147-A177-3AD203B41FA5}">
                      <a16:colId xmlns:a16="http://schemas.microsoft.com/office/drawing/2014/main" val="4261659404"/>
                    </a:ext>
                  </a:extLst>
                </a:gridCol>
                <a:gridCol w="916592">
                  <a:extLst>
                    <a:ext uri="{9D8B030D-6E8A-4147-A177-3AD203B41FA5}">
                      <a16:colId xmlns:a16="http://schemas.microsoft.com/office/drawing/2014/main" val="3553926439"/>
                    </a:ext>
                  </a:extLst>
                </a:gridCol>
                <a:gridCol w="777715">
                  <a:extLst>
                    <a:ext uri="{9D8B030D-6E8A-4147-A177-3AD203B41FA5}">
                      <a16:colId xmlns:a16="http://schemas.microsoft.com/office/drawing/2014/main" val="3908762250"/>
                    </a:ext>
                  </a:extLst>
                </a:gridCol>
                <a:gridCol w="972144">
                  <a:extLst>
                    <a:ext uri="{9D8B030D-6E8A-4147-A177-3AD203B41FA5}">
                      <a16:colId xmlns:a16="http://schemas.microsoft.com/office/drawing/2014/main" val="299174501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классы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212201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качества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62529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62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pPr algn="ctr"/>
            <a:r>
              <a:rPr lang="ru-RU" sz="3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школы: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профессиональных компетенций педагогов, как фактор достижения современного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и воспитания учащихся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068960"/>
            <a:ext cx="8229600" cy="2429941"/>
          </a:xfrm>
        </p:spPr>
        <p:txBody>
          <a:bodyPr/>
          <a:lstStyle/>
          <a:p>
            <a:pPr algn="ctr"/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тема школы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повышение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в школе через непрерывное совершенствование педагогического мастерства учителя.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Заголовок 2"/>
          <p:cNvSpPr>
            <a:spLocks noGrp="1"/>
          </p:cNvSpPr>
          <p:nvPr>
            <p:ph type="title"/>
          </p:nvPr>
        </p:nvSpPr>
        <p:spPr>
          <a:xfrm>
            <a:off x="114302" y="123828"/>
            <a:ext cx="9043988" cy="49847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 Общие показатели успешного обучения: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43610" y="692696"/>
            <a:ext cx="7488833" cy="5400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800" b="1" dirty="0"/>
              <a:t>1.Качество успеваемости – качество знаний, умений, навыков.</a:t>
            </a:r>
          </a:p>
          <a:p>
            <a:r>
              <a:rPr lang="ru-RU" sz="2800" b="1" dirty="0"/>
              <a:t>2.Интерес к обучению, мотив ответственности, высокая мотивация достижения успеха, социально- нравственные ориентации.</a:t>
            </a:r>
          </a:p>
          <a:p>
            <a:r>
              <a:rPr lang="ru-RU" sz="2800" b="1" dirty="0"/>
              <a:t>3.Бесстрессовое  обучение, особенно в кризисные периоды развития.</a:t>
            </a:r>
          </a:p>
          <a:p>
            <a:r>
              <a:rPr lang="ru-RU" sz="2800" b="1" dirty="0"/>
              <a:t>4.Стабильность здоровья учащихся.</a:t>
            </a:r>
          </a:p>
          <a:p>
            <a:r>
              <a:rPr lang="ru-RU" sz="2800" b="1" dirty="0"/>
              <a:t>5.Удовлетворённость учителя своей  работой.</a:t>
            </a:r>
          </a:p>
          <a:p>
            <a:pPr algn="just">
              <a:spcAft>
                <a:spcPts val="451"/>
              </a:spcAft>
              <a:defRPr/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43926" y="5624514"/>
            <a:ext cx="561975" cy="2746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2</a:t>
            </a:r>
          </a:p>
        </p:txBody>
      </p:sp>
      <p:pic>
        <p:nvPicPr>
          <p:cNvPr id="112649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5899150"/>
            <a:ext cx="9144000" cy="12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8913" y="995363"/>
            <a:ext cx="879284" cy="53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0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Прямоугольник 2"/>
          <p:cNvSpPr>
            <a:spLocks noChangeArrowheads="1"/>
          </p:cNvSpPr>
          <p:nvPr/>
        </p:nvSpPr>
        <p:spPr bwMode="auto">
          <a:xfrm>
            <a:off x="1115617" y="1700810"/>
            <a:ext cx="7704856" cy="44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ru-RU" sz="1900" b="1" dirty="0"/>
              <a:t>В центре качества образования – качество его содержания, качество  воспитания человека. Ведущими в качестве содержания и в качестве воспитания факторами являются: </a:t>
            </a:r>
          </a:p>
          <a:p>
            <a:r>
              <a:rPr lang="ru-RU" sz="1900" b="1" dirty="0"/>
              <a:t>- математизация образования;</a:t>
            </a:r>
          </a:p>
          <a:p>
            <a:r>
              <a:rPr lang="ru-RU" sz="1900" b="1" dirty="0"/>
              <a:t>- формирование исторического самосознания и достоинства;</a:t>
            </a:r>
          </a:p>
          <a:p>
            <a:r>
              <a:rPr lang="ru-RU" sz="1900" b="1" dirty="0"/>
              <a:t>- непрерывное обучение казахскому языку, русскому языку и национальной истории;</a:t>
            </a:r>
          </a:p>
          <a:p>
            <a:r>
              <a:rPr lang="ru-RU" sz="1900" b="1" dirty="0"/>
              <a:t>- формирование патриотической личности, укоренённой в национальных культуре и языке;</a:t>
            </a:r>
          </a:p>
          <a:p>
            <a:r>
              <a:rPr lang="ru-RU" sz="1900" b="1" dirty="0"/>
              <a:t>- формирование «личности долга», защитника Отечества;</a:t>
            </a:r>
          </a:p>
          <a:p>
            <a:r>
              <a:rPr lang="ru-RU" sz="1900" b="1" dirty="0"/>
              <a:t> -формирование уважения к труду, понимания труда как условия раскрытия творческой личности;</a:t>
            </a:r>
          </a:p>
          <a:p>
            <a:r>
              <a:rPr lang="ru-RU" sz="1900" b="1" dirty="0"/>
              <a:t>- установка на всестороннее, гармоничное, творческое развитие личности;</a:t>
            </a:r>
          </a:p>
          <a:p>
            <a:r>
              <a:rPr lang="ru-RU" sz="1900" b="1" dirty="0"/>
              <a:t>- повышение качества профессионального образования.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186753" y="108015"/>
            <a:ext cx="3041689" cy="20037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759389" y="157389"/>
            <a:ext cx="2381251" cy="161542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54835" y="360717"/>
            <a:ext cx="2438400" cy="15240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804251" y="278014"/>
            <a:ext cx="2096233" cy="168941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1623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" y="692151"/>
            <a:ext cx="1045767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021388"/>
            <a:ext cx="9144001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109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79666244"/>
              </p:ext>
            </p:extLst>
          </p:nvPr>
        </p:nvGraphicFramePr>
        <p:xfrm>
          <a:off x="3419872" y="1027666"/>
          <a:ext cx="5400600" cy="535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5"/>
          <p:cNvGrpSpPr>
            <a:grpSpLocks/>
          </p:cNvGrpSpPr>
          <p:nvPr/>
        </p:nvGrpSpPr>
        <p:grpSpPr bwMode="auto">
          <a:xfrm>
            <a:off x="599129" y="1385889"/>
            <a:ext cx="4187185" cy="4564063"/>
            <a:chOff x="1061398" y="1007690"/>
            <a:chExt cx="4092972" cy="4197400"/>
          </a:xfrm>
        </p:grpSpPr>
        <p:sp>
          <p:nvSpPr>
            <p:cNvPr id="3" name="Овал 2"/>
            <p:cNvSpPr/>
            <p:nvPr/>
          </p:nvSpPr>
          <p:spPr>
            <a:xfrm>
              <a:off x="1180259" y="1705553"/>
              <a:ext cx="3168736" cy="2362224"/>
            </a:xfrm>
            <a:prstGeom prst="ellipse">
              <a:avLst/>
            </a:prstGeom>
            <a:solidFill>
              <a:srgbClr val="92D050"/>
            </a:solidFill>
            <a:ln w="412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9816" name="TextBox 3"/>
            <p:cNvSpPr txBox="1">
              <a:spLocks noChangeArrowheads="1"/>
            </p:cNvSpPr>
            <p:nvPr/>
          </p:nvSpPr>
          <p:spPr bwMode="auto">
            <a:xfrm>
              <a:off x="1061398" y="2139857"/>
              <a:ext cx="3406458" cy="144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kk-KZ" altLang="ru-RU" sz="32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Причины снижения успеваемости</a:t>
              </a:r>
              <a:endParaRPr lang="ru-RU" altLang="ru-RU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9817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777" y="1007690"/>
              <a:ext cx="338584" cy="378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8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992" y="1965773"/>
              <a:ext cx="368847" cy="348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19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707" y="2860518"/>
              <a:ext cx="370663" cy="352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0" name="Picture 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8443" y="3834434"/>
              <a:ext cx="3714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982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8040" y="4851077"/>
              <a:ext cx="371475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9812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1059292"/>
            <a:ext cx="1206501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3" name="TextBox 4"/>
          <p:cNvSpPr txBox="1">
            <a:spLocks noChangeArrowheads="1"/>
          </p:cNvSpPr>
          <p:nvPr/>
        </p:nvSpPr>
        <p:spPr bwMode="auto">
          <a:xfrm>
            <a:off x="168278" y="393700"/>
            <a:ext cx="8856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kk-KZ" altLang="ru-RU" sz="2800" b="1" dirty="0">
                <a:latin typeface="Times New Roman" pitchFamily="18" charset="0"/>
                <a:cs typeface="Times New Roman" pitchFamily="18" charset="0"/>
              </a:rPr>
              <a:t>Причины снижения успеваемости</a:t>
            </a:r>
            <a:endParaRPr lang="ru-RU" alt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013" y="5940425"/>
            <a:ext cx="914558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9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57200" y="188642"/>
            <a:ext cx="8229600" cy="102578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 и рекомендации: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179512" y="1196752"/>
            <a:ext cx="8712968" cy="5328592"/>
          </a:xfrm>
        </p:spPr>
        <p:txBody>
          <a:bodyPr/>
          <a:lstStyle/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Рассмотреть результаты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обученности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заседаниях школьных методических центров.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Осуществлять индивидуальный подход к учащимся с особыми образовательными потребностями и слабоуспевающими учащимися.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Классным руководителям и учителям – предметникам определить задачи на 3 учебную четверть в каждом классе для достижения поставленных целей по улучшению качественных показателей обучающихся школы.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Классным руководителям каждые две недели из электронного журнала выгружать отчет успеваемости по классу для мониторинга проблем по предметам с целью своевременной коррекционной работы учащимися и учителями-предметниками.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Усилить административный контроль в классах 7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а,б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с низкими показателями успеваемости и качества знаний за четверть  по  предметам  алгебры и геометрии (контроль заполнения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Кунделик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посещение уроков, индивидуальные беседы с родителями.)</a:t>
            </a:r>
          </a:p>
          <a:p>
            <a:pPr lvl="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Социально-психологической службе совместно с классными руководителями усилить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профориентационную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профилактическую работу со слабоуспевающими учащимися во всех классах. </a:t>
            </a:r>
            <a:endParaRPr lang="ru-RU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8" name="Рисунок 7" descr="http://fantasyflash.ru/anime/book/image/book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030">
            <a:off x="7682705" y="496592"/>
            <a:ext cx="1488771" cy="109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решения педагогического совета: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179512" y="1124744"/>
            <a:ext cx="8712968" cy="5400600"/>
          </a:xfrm>
        </p:spPr>
        <p:txBody>
          <a:bodyPr/>
          <a:lstStyle/>
          <a:p>
            <a:r>
              <a:rPr lang="ru-RU" dirty="0" smtClean="0"/>
              <a:t>3.Поручить </a:t>
            </a:r>
            <a:r>
              <a:rPr lang="ru-RU" dirty="0"/>
              <a:t>предметным кафедрам и научно- методическому совету проводить систематический мониторинг использования учителями эффективных инновационных технологий обучения и воспитания через </a:t>
            </a:r>
            <a:r>
              <a:rPr lang="ru-RU" dirty="0" err="1"/>
              <a:t>взаимопосещение</a:t>
            </a:r>
            <a:r>
              <a:rPr lang="ru-RU" dirty="0"/>
              <a:t>, проведение теоретических семинаров, предметных декад с целью их обобщения, изучения и дальнейшего внедрения в практику работы педагогического коллектива.  </a:t>
            </a:r>
          </a:p>
          <a:p>
            <a:pPr>
              <a:buNone/>
            </a:pPr>
            <a:endParaRPr lang="ru-RU" sz="2800" dirty="0"/>
          </a:p>
          <a:p>
            <a:pPr marL="457166" indent="-457166">
              <a:buNone/>
            </a:pP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 2" pitchFamily="18" charset="2"/>
              <a:buNone/>
            </a:pP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2708" name="Рисунок 7" descr="http://fantasyflash.ru/anime/book/image/book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030">
            <a:off x="7371861" y="5573548"/>
            <a:ext cx="1819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457200" y="357169"/>
            <a:ext cx="8229600" cy="5967435"/>
          </a:xfrm>
        </p:spPr>
        <p:txBody>
          <a:bodyPr/>
          <a:lstStyle/>
          <a:p>
            <a:pPr algn="ctr">
              <a:buNone/>
            </a:pPr>
            <a:r>
              <a:rPr lang="ru-RU" sz="4800" b="1" dirty="0">
                <a:solidFill>
                  <a:srgbClr val="002060"/>
                </a:solidFill>
              </a:rPr>
              <a:t>Желаем удачи в работе, здоровья и семейного благополучия!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Успехов во 2 четверти!!! </a:t>
            </a:r>
            <a:r>
              <a:rPr lang="ru-RU" sz="4800" b="1" dirty="0">
                <a:solidFill>
                  <a:srgbClr val="B0105C"/>
                </a:solidFill>
              </a:rPr>
              <a:t>работы</a:t>
            </a:r>
          </a:p>
          <a:p>
            <a:pPr algn="ctr">
              <a:buFont typeface="Wingdings 2" pitchFamily="18" charset="2"/>
              <a:buNone/>
            </a:pPr>
            <a:endParaRPr lang="ru-RU" sz="4800" b="1" dirty="0"/>
          </a:p>
        </p:txBody>
      </p:sp>
      <p:pic>
        <p:nvPicPr>
          <p:cNvPr id="72708" name="Рисунок 7" descr="http://fantasyflash.ru/anime/book/image/book2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41030">
            <a:off x="3370265" y="4117978"/>
            <a:ext cx="18192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bsnik.ucoz.ru/image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4290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1268763"/>
            <a:ext cx="8229600" cy="5184575"/>
          </a:xfrm>
        </p:spPr>
        <p:txBody>
          <a:bodyPr anchor="ctr"/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4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Повестка дня: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514311" indent="-514311"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Итоги учебно-воспитательной работы за 1  четверть 2023-2024 учебного года. </a:t>
            </a:r>
          </a:p>
          <a:p>
            <a:pPr marL="514311" indent="-514311">
              <a:buAutoNum type="arabicPeriod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Работа « Центра педагогической поддержки родителей» </a:t>
            </a:r>
          </a:p>
          <a:p>
            <a:pPr marL="514311" indent="-514311">
              <a:buAutoNum type="arabicPeriod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514311" indent="-514311">
              <a:buAutoNum type="arabicPeriod"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 Организация работы школьного самоуправления.</a:t>
            </a:r>
          </a:p>
          <a:p>
            <a:pPr marL="514311" indent="-514311">
              <a:buAutoNum type="arabicPeriod" startAt="3"/>
            </a:pPr>
            <a:endParaRPr lang="ru-RU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68313" y="1268763"/>
            <a:ext cx="8229600" cy="5184575"/>
          </a:xfrm>
        </p:spPr>
        <p:txBody>
          <a:bodyPr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Достичь согласованности, упорядоченности  взаимных действий всех участников педагогического процесса с целью формирования у учащихся качества знаний и ценностей Единой программы воспитания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83671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Цель проведения педсовета: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352928" cy="813690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  </a:t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           </a:t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Движение  по школе:</a:t>
            </a:r>
            <a:b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конец 2022-23 уч.года</a:t>
            </a:r>
            <a:b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538 учащихся</a:t>
            </a: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На начало 1 четверти:</a:t>
            </a:r>
            <a:br>
              <a:rPr lang="kk-KZ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Предшкола: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17 учащихся </a:t>
            </a:r>
            <a:br>
              <a:rPr lang="kk-KZ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1-4 классы:  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192 учащихся </a:t>
            </a:r>
            <a:br>
              <a:rPr lang="kk-KZ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5-9 классы:  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267 учащихся</a:t>
            </a:r>
            <a:br>
              <a:rPr lang="kk-KZ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10-11 классы: </a:t>
            </a: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43 учащихся </a:t>
            </a:r>
            <a:br>
              <a:rPr lang="kk-KZ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Всего: 519 уч-ся. Без предшколы- 502 уч-ся.</a:t>
            </a:r>
            <a:br>
              <a:rPr lang="kk-KZ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400" b="1" dirty="0">
                <a:latin typeface="Times New Roman" pitchFamily="18" charset="0"/>
                <a:cs typeface="Times New Roman" pitchFamily="18" charset="0"/>
              </a:rPr>
              <a:t>Количество уч-ся снизилось на 19 человек.</a:t>
            </a:r>
            <a:r>
              <a:rPr lang="kk-KZ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9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900" b="1" dirty="0"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196753"/>
            <a:ext cx="8606191" cy="6357959"/>
          </a:xfrm>
        </p:spPr>
        <p:txBody>
          <a:bodyPr>
            <a:normAutofit fontScale="90000"/>
          </a:bodyPr>
          <a:lstStyle/>
          <a:p>
            <a:r>
              <a:rPr lang="kk-KZ" sz="49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Движение по школе: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На конец 1 четверти.</a:t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Предшкола: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17 учащихся </a:t>
            </a: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1-4 классы: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 195 учащихся </a:t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(прибыло: 5, выбыло: 2 учащихся)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5-9 классы: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260 учащихся </a:t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(выбыло: 8 учащихся, прибыл: 1 учащийся)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10-11 классы: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-43 учащихся</a:t>
            </a:r>
            <a:br>
              <a:rPr lang="kk-KZ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Прибыло: 1, выбыл: 1 учащийся ) 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Всего:   515 учащихся.Без предшколы: 498. </a:t>
            </a: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Количество уч-ся снизилось на 4 ученика.</a:t>
            </a:r>
            <a:br>
              <a:rPr lang="kk-KZ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000" dirty="0"/>
              <a:t/>
            </a:r>
            <a:br>
              <a:rPr lang="kk-KZ" sz="4000" dirty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3"/>
            <a:ext cx="849694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800" b="1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Качество знаний, успеваемость  по школе</a:t>
            </a:r>
            <a:r>
              <a:rPr lang="ru-RU" sz="28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04881"/>
              </p:ext>
            </p:extLst>
          </p:nvPr>
        </p:nvGraphicFramePr>
        <p:xfrm>
          <a:off x="179513" y="1700808"/>
          <a:ext cx="8690836" cy="4632960"/>
        </p:xfrm>
        <a:graphic>
          <a:graphicData uri="http://schemas.openxmlformats.org/drawingml/2006/table">
            <a:tbl>
              <a:tblPr firstRow="1" firstCol="1" bandRow="1">
                <a:tableStyleId>{E929F9F4-4A8F-4326-A1B4-22849713DDAB}</a:tableStyleId>
              </a:tblPr>
              <a:tblGrid>
                <a:gridCol w="2461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3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Период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Качество </a:t>
                      </a:r>
                      <a:r>
                        <a:rPr lang="ru-RU" sz="2400" dirty="0" smtClean="0">
                          <a:effectLst/>
                        </a:rPr>
                        <a:t>знаний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Успеваемость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marL="2286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effectLst/>
                        </a:rPr>
                        <a:t>1 четверть 2022-2023 уч. года</a:t>
                      </a:r>
                    </a:p>
                    <a:p>
                      <a:pPr marL="22860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52%</a:t>
                      </a:r>
                      <a:endParaRPr lang="ru-RU" sz="4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100%</a:t>
                      </a:r>
                      <a:endParaRPr lang="ru-RU" sz="4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год </a:t>
                      </a: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2022-23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 54 %</a:t>
                      </a:r>
                      <a:endParaRPr lang="ru-RU" sz="36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effectLst/>
                        </a:rPr>
                        <a:t>                  </a:t>
                      </a:r>
                      <a:r>
                        <a:rPr lang="ru-RU" sz="3600" dirty="0" smtClean="0">
                          <a:effectLst/>
                        </a:rPr>
                        <a:t>100%</a:t>
                      </a:r>
                      <a:endParaRPr lang="ru-RU" sz="36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9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endParaRPr lang="ru-RU" sz="2800" dirty="0" smtClean="0">
                        <a:effectLst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1 </a:t>
                      </a:r>
                      <a:r>
                        <a:rPr lang="ru-RU" sz="2800" dirty="0">
                          <a:effectLst/>
                        </a:rPr>
                        <a:t>четверть </a:t>
                      </a:r>
                      <a:r>
                        <a:rPr lang="ru-RU" sz="2800" dirty="0" smtClean="0">
                          <a:effectLst/>
                        </a:rPr>
                        <a:t>2023-2024 </a:t>
                      </a:r>
                      <a:r>
                        <a:rPr lang="ru-RU" sz="2800" dirty="0">
                          <a:effectLst/>
                        </a:rPr>
                        <a:t>уч. </a:t>
                      </a:r>
                      <a:r>
                        <a:rPr lang="ru-RU" sz="2800" dirty="0" smtClean="0">
                          <a:effectLst/>
                        </a:rPr>
                        <a:t>года</a:t>
                      </a:r>
                      <a:endParaRPr lang="ru-RU" sz="2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solidFill>
                            <a:srgbClr val="B30D31"/>
                          </a:solidFill>
                          <a:effectLst/>
                        </a:rPr>
                        <a:t>52%</a:t>
                      </a:r>
                      <a:endParaRPr lang="ru-RU" sz="4000" dirty="0">
                        <a:solidFill>
                          <a:srgbClr val="B30D3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</a:rPr>
                        <a:t>100%</a:t>
                      </a:r>
                      <a:endParaRPr lang="ru-RU" sz="4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0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3498"/>
            <a:ext cx="8712968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знаний, успеваемость по параллели классов.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935130"/>
              </p:ext>
            </p:extLst>
          </p:nvPr>
        </p:nvGraphicFramePr>
        <p:xfrm>
          <a:off x="306896" y="692697"/>
          <a:ext cx="8496945" cy="6019652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832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2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404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Качество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</a:t>
                      </a:r>
                      <a:endParaRPr lang="en-US" sz="24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четверть</a:t>
                      </a:r>
                      <a:endParaRPr lang="kk-KZ" sz="2400" baseline="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128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2-4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9028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5-9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135519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79%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4274637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10-11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67%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28600"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06896" y="5529614"/>
            <a:ext cx="85135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68634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1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Отличники: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2-4 классы: -26 учащихся 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5-9 классы: -20 учащихся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10-11 классы: -2  учащихся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kk-KZ" sz="44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учащихся  </a:t>
            </a:r>
          </a:p>
          <a:p>
            <a:pPr algn="ctr"/>
            <a:r>
              <a:rPr lang="kk-KZ" sz="4400" b="1" spc="51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Хорошисты: 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2-4 классы: -63 учащихся 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5-9 классы: -98 учащихся 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10-11 классы:-27 учащихся</a:t>
            </a:r>
          </a:p>
          <a:p>
            <a:pPr algn="ctr"/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Итого: </a:t>
            </a:r>
            <a:r>
              <a:rPr lang="kk-KZ" sz="4400" b="1" spc="51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188</a:t>
            </a:r>
            <a:r>
              <a:rPr lang="kk-KZ" sz="4400" b="1" spc="51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учащихся</a:t>
            </a:r>
            <a:endParaRPr lang="ru-RU" sz="4400" b="1" spc="51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3170</TotalTime>
  <Words>1344</Words>
  <Application>Microsoft Office PowerPoint</Application>
  <PresentationFormat>Экран (4:3)</PresentationFormat>
  <Paragraphs>595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Times New Roman</vt:lpstr>
      <vt:lpstr>Wingdings 2</vt:lpstr>
      <vt:lpstr>Поток</vt:lpstr>
      <vt:lpstr> КГУ « Общеобразовательная школа №2» </vt:lpstr>
      <vt:lpstr>Тема школы:  развитие профессиональных компетенций педагогов, как фактор достижения современного качества образования и воспитания учащихся</vt:lpstr>
      <vt:lpstr> </vt:lpstr>
      <vt:lpstr>Достичь согласованности, упорядоченности  взаимных действий всех участников педагогического процесса с целью формирования у учащихся качества знаний и ценностей Единой программы воспитания</vt:lpstr>
      <vt:lpstr>                                          Движение  по школе: На конец 2022-23 уч.года Всего: 538 учащихся На начало 1 четверти: Предшкола: 17 учащихся  1-4 классы:   192 учащихся  5-9 классы:   267 учащихся 10-11 классы: 43 учащихся  Всего: 519 уч-ся. Без предшколы- 502 уч-ся. Количество уч-ся снизилось на 19 человек.   </vt:lpstr>
      <vt:lpstr>           Движение по школе: На конец 1 четверти. Предшкола:17 учащихся   1-4 классы:  195 учащихся   (прибыло: 5, выбыло: 2 учащихся)  5-9 классы:  260 учащихся   (выбыло: 8 учащихся, прибыл: 1 учащийся) 10-11 классы: -43 учащихся ( Прибыло: 1, выбыл: 1 учащийся )  Всего:   515 учащихся.Без предшколы: 498. Количество уч-ся снизилось на 4 ученика.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Общие показатели успешного обучения:</vt:lpstr>
      <vt:lpstr>Презентация PowerPoint</vt:lpstr>
      <vt:lpstr>Презентация PowerPoint</vt:lpstr>
      <vt:lpstr>                     Выводы и рекомендации: </vt:lpstr>
      <vt:lpstr>Проект решения педагогического совета: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Максим</dc:creator>
  <cp:lastModifiedBy>Admin</cp:lastModifiedBy>
  <cp:revision>175</cp:revision>
  <dcterms:created xsi:type="dcterms:W3CDTF">2010-03-26T16:13:03Z</dcterms:created>
  <dcterms:modified xsi:type="dcterms:W3CDTF">2023-11-02T01:52:07Z</dcterms:modified>
</cp:coreProperties>
</file>